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9" r:id="rId10"/>
    <p:sldId id="265" r:id="rId11"/>
    <p:sldId id="268" r:id="rId12"/>
    <p:sldId id="266" r:id="rId13"/>
    <p:sldId id="267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03648" y="2492896"/>
            <a:ext cx="7406640" cy="1472184"/>
          </a:xfrm>
        </p:spPr>
        <p:txBody>
          <a:bodyPr anchor="b">
            <a:normAutofit/>
          </a:bodyPr>
          <a:lstStyle>
            <a:lvl1pPr algn="ctr">
              <a:defRPr sz="40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7406640" cy="1752600"/>
          </a:xfrm>
        </p:spPr>
        <p:txBody>
          <a:bodyPr tIns="0">
            <a:normAutofit/>
          </a:bodyPr>
          <a:lstStyle>
            <a:lvl1pPr marL="27432" indent="0" algn="l">
              <a:buNone/>
              <a:defRPr sz="24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864096"/>
          </a:xfrm>
        </p:spPr>
        <p:txBody>
          <a:bodyPr>
            <a:normAutofit/>
          </a:bodyPr>
          <a:lstStyle>
            <a:lvl1pPr>
              <a:defRPr sz="40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96752"/>
            <a:ext cx="7920880" cy="5437584"/>
          </a:xfrm>
        </p:spPr>
        <p:txBody>
          <a:bodyPr/>
          <a:lstStyle>
            <a:lvl1pPr marL="0" indent="0" algn="just">
              <a:buNone/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60AABA-9AFF-4AC7-AF43-D8D5A5163970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1DF15D-A959-4B11-98E6-BD349242F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ltero.org.r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СТЕРЕОТИПИ</a:t>
            </a:r>
            <a:r>
              <a:rPr lang="sr-Cyrl-RS" dirty="0" smtClean="0"/>
              <a:t>, ДИСКРИМИНАЦИЈА, ПРЕДРАСУДЕ И ТОЛЕРАНЦИЈА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7406640" cy="1752600"/>
          </a:xfrm>
        </p:spPr>
        <p:txBody>
          <a:bodyPr/>
          <a:lstStyle/>
          <a:p>
            <a:r>
              <a:rPr lang="sr-Cyrl-RS" sz="2800" dirty="0" smtClean="0"/>
              <a:t>Одржано 17.04.2018. године у сарадњи са: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2"/>
              </a:rPr>
              <a:t>http://www.altero.org.rs/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1026" name="Picture 2" descr="C:\Users\Zemunska2\Desktop\1\alte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005064"/>
            <a:ext cx="5232988" cy="2318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920880" cy="5733256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Колико </a:t>
            </a:r>
            <a:r>
              <a:rPr lang="ru-RU" sz="3400" dirty="0" smtClean="0"/>
              <a:t>сте задовољни радом водитељки? </a:t>
            </a:r>
            <a:r>
              <a:rPr lang="ru-RU" sz="3400" dirty="0" smtClean="0"/>
              <a:t>4.6 просечна оцена</a:t>
            </a:r>
          </a:p>
          <a:p>
            <a:r>
              <a:rPr lang="ru-RU" sz="3400" dirty="0" smtClean="0"/>
              <a:t>Коментари:</a:t>
            </a:r>
          </a:p>
          <a:p>
            <a:r>
              <a:rPr lang="ru-RU" sz="3400" dirty="0" smtClean="0"/>
              <a:t>- Супер 3</a:t>
            </a:r>
          </a:p>
          <a:p>
            <a:r>
              <a:rPr lang="ru-RU" sz="3400" dirty="0" smtClean="0"/>
              <a:t>- Свака им </a:t>
            </a:r>
            <a:r>
              <a:rPr lang="ru-RU" sz="3400" dirty="0" smtClean="0"/>
              <a:t>част</a:t>
            </a:r>
            <a:endParaRPr lang="ru-RU" sz="3400" dirty="0" smtClean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86409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2. питање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620688"/>
            <a:ext cx="7920880" cy="623731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Ваш </a:t>
            </a:r>
            <a:r>
              <a:rPr lang="ru-RU" sz="3400" dirty="0" smtClean="0"/>
              <a:t>најјачи утисак са радионице (оно што вам је највише значило):</a:t>
            </a:r>
          </a:p>
          <a:p>
            <a:r>
              <a:rPr lang="ru-RU" sz="3400" dirty="0" smtClean="0"/>
              <a:t>Коментари:</a:t>
            </a:r>
          </a:p>
          <a:p>
            <a:r>
              <a:rPr lang="ru-RU" sz="3400" dirty="0" smtClean="0"/>
              <a:t>- Рад у групама, када смо припремали презентације/паное о стереотипима, предрасудама, толеранцији и излагали пред групом 6</a:t>
            </a:r>
          </a:p>
          <a:p>
            <a:r>
              <a:rPr lang="ru-RU" sz="3400" dirty="0" smtClean="0"/>
              <a:t>- Вуковић који црта и објашњава на тему Толеранција</a:t>
            </a:r>
          </a:p>
          <a:p>
            <a:r>
              <a:rPr lang="ru-RU" sz="3400" dirty="0" smtClean="0"/>
              <a:t>- Схватање да разлике треба да нас зближе а не да проузрокују дискриминацију</a:t>
            </a:r>
          </a:p>
          <a:p>
            <a:r>
              <a:rPr lang="ru-RU" sz="3400" dirty="0" smtClean="0"/>
              <a:t>- Нисте ширили хомосексуализам, али ми мало смета што подржавате</a:t>
            </a:r>
          </a:p>
          <a:p>
            <a:r>
              <a:rPr lang="ru-RU" sz="3400" dirty="0" smtClean="0"/>
              <a:t>- Дружење 4</a:t>
            </a:r>
          </a:p>
          <a:p>
            <a:r>
              <a:rPr lang="ru-RU" sz="3400" dirty="0" smtClean="0"/>
              <a:t>- Да су сви људи различити</a:t>
            </a:r>
          </a:p>
          <a:p>
            <a:r>
              <a:rPr lang="ru-RU" sz="3400" dirty="0" smtClean="0"/>
              <a:t>- Ром</a:t>
            </a:r>
          </a:p>
          <a:p>
            <a:r>
              <a:rPr lang="ru-RU" sz="3400" dirty="0" smtClean="0"/>
              <a:t>- Када је Цера добио налепницу Ром</a:t>
            </a:r>
          </a:p>
          <a:p>
            <a:r>
              <a:rPr lang="ru-RU" sz="3400" dirty="0" smtClean="0"/>
              <a:t>- Ситуација у аутобусу </a:t>
            </a:r>
            <a:r>
              <a:rPr lang="en-US" sz="3400" dirty="0" smtClean="0"/>
              <a:t>3</a:t>
            </a:r>
            <a:endParaRPr lang="ru-RU" sz="3400" dirty="0" smtClean="0"/>
          </a:p>
          <a:p>
            <a:r>
              <a:rPr lang="ru-RU" sz="3400" dirty="0" smtClean="0"/>
              <a:t>- Игра са цртањем, врло интересантна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23120" y="188640"/>
            <a:ext cx="7920880" cy="64807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3. питање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692696"/>
            <a:ext cx="7746064" cy="59046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Да </a:t>
            </a:r>
            <a:r>
              <a:rPr lang="ru-RU" dirty="0" smtClean="0"/>
              <a:t>ли бисте желели да присуствујете још некој радионици ? 19 ДА, 1 НЕ</a:t>
            </a:r>
          </a:p>
          <a:p>
            <a:r>
              <a:rPr lang="ru-RU" dirty="0" smtClean="0"/>
              <a:t>На коју тему? </a:t>
            </a:r>
          </a:p>
          <a:p>
            <a:r>
              <a:rPr lang="ru-RU" dirty="0" smtClean="0"/>
              <a:t>- Вршњачком и сајбер насиљу</a:t>
            </a:r>
          </a:p>
          <a:p>
            <a:r>
              <a:rPr lang="ru-RU" dirty="0" smtClean="0"/>
              <a:t>- Људској психи</a:t>
            </a:r>
          </a:p>
          <a:p>
            <a:r>
              <a:rPr lang="ru-RU" dirty="0" smtClean="0"/>
              <a:t>- Интелигенцији</a:t>
            </a:r>
          </a:p>
          <a:p>
            <a:r>
              <a:rPr lang="ru-RU" dirty="0" smtClean="0"/>
              <a:t>- Насиљу</a:t>
            </a:r>
          </a:p>
          <a:p>
            <a:r>
              <a:rPr lang="ru-RU" dirty="0" smtClean="0"/>
              <a:t>- Било чему 5</a:t>
            </a:r>
          </a:p>
          <a:p>
            <a:r>
              <a:rPr lang="ru-RU" dirty="0" smtClean="0"/>
              <a:t>- Било чему у вези са психологијом</a:t>
            </a:r>
          </a:p>
          <a:p>
            <a:r>
              <a:rPr lang="ru-RU" dirty="0" smtClean="0"/>
              <a:t>- Мотивацији</a:t>
            </a:r>
          </a:p>
          <a:p>
            <a:r>
              <a:rPr lang="ru-RU" dirty="0" smtClean="0"/>
              <a:t>- Сексу 2</a:t>
            </a:r>
          </a:p>
          <a:p>
            <a:r>
              <a:rPr lang="ru-RU" dirty="0" smtClean="0"/>
              <a:t>- Људским правима</a:t>
            </a:r>
          </a:p>
          <a:p>
            <a:r>
              <a:rPr lang="ru-RU" dirty="0" smtClean="0"/>
              <a:t>- Различитим особинама људи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86409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4</a:t>
            </a:r>
            <a:r>
              <a:rPr lang="sr-Cyrl-RS" dirty="0" smtClean="0"/>
              <a:t>. питање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836712"/>
            <a:ext cx="7818072" cy="5760640"/>
          </a:xfrm>
        </p:spPr>
        <p:txBody>
          <a:bodyPr/>
          <a:lstStyle/>
          <a:p>
            <a:r>
              <a:rPr lang="ru-RU" dirty="0" smtClean="0"/>
              <a:t>Најзначајније </a:t>
            </a:r>
            <a:r>
              <a:rPr lang="ru-RU" dirty="0" smtClean="0"/>
              <a:t>што сам добио/ла је:</a:t>
            </a:r>
          </a:p>
          <a:p>
            <a:r>
              <a:rPr lang="ru-RU" dirty="0" smtClean="0"/>
              <a:t>- Више информација о дискриминацији, толеранцији, стереотипима </a:t>
            </a:r>
          </a:p>
          <a:p>
            <a:r>
              <a:rPr lang="ru-RU" dirty="0" smtClean="0"/>
              <a:t>- Различита мишљења и искуства</a:t>
            </a:r>
          </a:p>
          <a:p>
            <a:r>
              <a:rPr lang="ru-RU" dirty="0" smtClean="0"/>
              <a:t>- Научила разлику између стереотипа и предрасуда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86409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5. питање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Zemunska2\Desktop\1\Zemunska1 17.4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924944"/>
            <a:ext cx="4989720" cy="3744416"/>
          </a:xfrm>
          <a:prstGeom prst="rect">
            <a:avLst/>
          </a:prstGeom>
          <a:noFill/>
        </p:spPr>
      </p:pic>
      <p:pic>
        <p:nvPicPr>
          <p:cNvPr id="5122" name="Picture 2" descr="C:\Users\Zemunska2\Desktop\1\Zemunska 17.4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8640"/>
            <a:ext cx="4893768" cy="3672408"/>
          </a:xfrm>
          <a:prstGeom prst="rect">
            <a:avLst/>
          </a:prstGeom>
          <a:noFill/>
        </p:spPr>
      </p:pic>
      <p:pic>
        <p:nvPicPr>
          <p:cNvPr id="5124" name="Picture 4" descr="C:\Users\Zemunska2\Desktop\1\alter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8022" y="1052736"/>
            <a:ext cx="2865978" cy="1269578"/>
          </a:xfrm>
          <a:prstGeom prst="rect">
            <a:avLst/>
          </a:prstGeom>
          <a:noFill/>
        </p:spPr>
      </p:pic>
      <p:pic>
        <p:nvPicPr>
          <p:cNvPr id="5125" name="Picture 5" descr="C:\Users\Zemunska2\Desktop\Vuković Jovana\cvece\PLAKATfilm_sma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4149080"/>
            <a:ext cx="1783060" cy="2520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60648"/>
            <a:ext cx="7498080" cy="4800600"/>
          </a:xfrm>
        </p:spPr>
        <p:txBody>
          <a:bodyPr/>
          <a:lstStyle/>
          <a:p>
            <a:r>
              <a:rPr lang="ru-RU" dirty="0" smtClean="0"/>
              <a:t>Упознавање је започето тако што су ученици прво имали задатак да кажу неку карактеристику за коју сматрају да је заједничка свим присутним особама, а затим нешто што мисле да их разликује од свих осталих у групи.</a:t>
            </a:r>
            <a:endParaRPr lang="en-US" dirty="0"/>
          </a:p>
        </p:txBody>
      </p:sp>
      <p:pic>
        <p:nvPicPr>
          <p:cNvPr id="2051" name="Picture 3" descr="C:\Users\Zemunska2\Desktop\1\17.4. stereotipi, predrasude, diskriminac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56992"/>
            <a:ext cx="4824536" cy="3310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548680"/>
            <a:ext cx="7498080" cy="5832648"/>
          </a:xfrm>
        </p:spPr>
        <p:txBody>
          <a:bodyPr>
            <a:normAutofit/>
          </a:bodyPr>
          <a:lstStyle/>
          <a:p>
            <a:r>
              <a:rPr lang="ru-RU" dirty="0" smtClean="0"/>
              <a:t>Међу заједничким стварима, доминирале су карактеристике које се тичу школе, места пребивалишта, као и карактеристике заједничке свим људима, а појавила су се и очекивања да су сви присутни Срби, православци и слично. Након тога је отворена дискусија о томе да имамо доста тога заједничког,  али и да се свако од нас разликује и може у некој ситуацији бити дискриминисан.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88640"/>
            <a:ext cx="7498080" cy="3672408"/>
          </a:xfrm>
        </p:spPr>
        <p:txBody>
          <a:bodyPr/>
          <a:lstStyle/>
          <a:p>
            <a:r>
              <a:rPr lang="ru-RU" dirty="0" smtClean="0"/>
              <a:t>Следећа активност за истраживање стереотипа и прерасуда и начина како они функционишу је била Култионари. Подељени у  групе, ученици су се такмичили у објашњавању задатих појмова (као нпр. Црногорац, Ром, расизам, Муслиман) путем цртања.</a:t>
            </a:r>
            <a:endParaRPr lang="en-US" dirty="0"/>
          </a:p>
        </p:txBody>
      </p:sp>
      <p:pic>
        <p:nvPicPr>
          <p:cNvPr id="3074" name="Picture 2" descr="C:\Users\Zemunska2\Desktop\1\Zemunska1 17.4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768753"/>
            <a:ext cx="3960440" cy="2972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476672"/>
            <a:ext cx="7498080" cy="7056784"/>
          </a:xfrm>
        </p:spPr>
        <p:txBody>
          <a:bodyPr>
            <a:normAutofit/>
          </a:bodyPr>
          <a:lstStyle/>
          <a:p>
            <a:r>
              <a:rPr lang="ru-RU" dirty="0" smtClean="0"/>
              <a:t>Ученици су затим у групама спремали презентације о томе шта су предрасуде, стереотипи, дискриминација и толеранција и затим презентовали у великој  групи. Заједно смо допунили презентације и разјаснили недоумице.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Zemunska2\Desktop\1\Zemunska2 17.4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7004799" cy="525658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Презентовање по групама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548680"/>
            <a:ext cx="7786112" cy="6309320"/>
          </a:xfrm>
        </p:spPr>
        <p:txBody>
          <a:bodyPr>
            <a:normAutofit/>
          </a:bodyPr>
          <a:lstStyle/>
          <a:p>
            <a:r>
              <a:rPr lang="ru-RU" dirty="0" smtClean="0"/>
              <a:t>У оквиру следеће вежбе, добровољци су добили натписе који су им залепљени на чело (да су припадници различитих узрасних и социјалних група) и добили задатак да симулирају ситуацију у аутобусу, понашајући се једни према другима онако како се друштво углавном понаша, без откривања ко је ко. На крају је свако делио како се осећао у улози и пробао да погоди ко је био.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Евалуација психоедукативне </a:t>
            </a:r>
            <a:r>
              <a:rPr lang="ru-RU" dirty="0" smtClean="0"/>
              <a:t>радионице</a:t>
            </a:r>
            <a:r>
              <a:rPr lang="en-US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Стереотипи, предрасуде, дискриминација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7920880" cy="4392488"/>
          </a:xfrm>
        </p:spPr>
        <p:txBody>
          <a:bodyPr>
            <a:normAutofit/>
          </a:bodyPr>
          <a:lstStyle/>
          <a:p>
            <a:r>
              <a:rPr lang="ru-RU" dirty="0" smtClean="0"/>
              <a:t>Земунска гимназија</a:t>
            </a:r>
            <a:r>
              <a:rPr lang="en-US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друга година , 17.4.2018.</a:t>
            </a:r>
            <a:endParaRPr lang="ru-RU" dirty="0" smtClean="0"/>
          </a:p>
          <a:p>
            <a:r>
              <a:rPr lang="ru-RU" dirty="0" smtClean="0"/>
              <a:t>20 </a:t>
            </a:r>
            <a:r>
              <a:rPr lang="ru-RU" dirty="0" smtClean="0"/>
              <a:t>учесника</a:t>
            </a:r>
            <a:r>
              <a:rPr lang="en-US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Водитељке: </a:t>
            </a:r>
            <a:endParaRPr lang="en-US" dirty="0" smtClean="0"/>
          </a:p>
          <a:p>
            <a:r>
              <a:rPr lang="ru-RU" dirty="0" smtClean="0"/>
              <a:t>Јелена </a:t>
            </a:r>
            <a:r>
              <a:rPr lang="ru-RU" dirty="0" smtClean="0"/>
              <a:t>Милић Јерковић и Маријана Радуловић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86409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1. питање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08720"/>
            <a:ext cx="7920880" cy="5725616"/>
          </a:xfrm>
        </p:spPr>
        <p:txBody>
          <a:bodyPr>
            <a:normAutofit/>
          </a:bodyPr>
          <a:lstStyle/>
          <a:p>
            <a:r>
              <a:rPr lang="ru-RU" dirty="0" smtClean="0"/>
              <a:t>Оцените </a:t>
            </a:r>
            <a:r>
              <a:rPr lang="ru-RU" dirty="0" smtClean="0"/>
              <a:t>колико сте задовољни радионицом: 4.8 просечна осена</a:t>
            </a:r>
          </a:p>
          <a:p>
            <a:r>
              <a:rPr lang="ru-RU" dirty="0" smtClean="0"/>
              <a:t>Коментари:</a:t>
            </a:r>
          </a:p>
          <a:p>
            <a:r>
              <a:rPr lang="ru-RU" dirty="0" smtClean="0"/>
              <a:t>- Пре свега занимљиво 2</a:t>
            </a:r>
          </a:p>
          <a:p>
            <a:r>
              <a:rPr lang="ru-RU" dirty="0" smtClean="0"/>
              <a:t>- Супер 3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</TotalTime>
  <Words>532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СТЕРЕОТИПИ, ДИСКРИМИНАЦИЈА, ПРЕДРАСУДЕ И ТОЛЕРАНЦИЈА</vt:lpstr>
      <vt:lpstr>Slide 2</vt:lpstr>
      <vt:lpstr>Slide 3</vt:lpstr>
      <vt:lpstr>Slide 4</vt:lpstr>
      <vt:lpstr>Slide 5</vt:lpstr>
      <vt:lpstr>Презентовање по групама </vt:lpstr>
      <vt:lpstr>Slide 7</vt:lpstr>
      <vt:lpstr>Евалуација психоедукативне радионице - Стереотипи, предрасуде, дискриминација </vt:lpstr>
      <vt:lpstr>1. питање </vt:lpstr>
      <vt:lpstr>2. питање </vt:lpstr>
      <vt:lpstr>3. питање </vt:lpstr>
      <vt:lpstr>4. питање </vt:lpstr>
      <vt:lpstr>5. питање 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СТЕРЕОТИПИ, ДИСКРИМИНАЦИЈА, ПРЕДРАСУДЕ И ТОЛЕРАНЦИЈА</dc:title>
  <dc:creator>Zemunska2</dc:creator>
  <cp:lastModifiedBy>Zemunska2</cp:lastModifiedBy>
  <cp:revision>13</cp:revision>
  <dcterms:created xsi:type="dcterms:W3CDTF">2018-06-01T13:58:29Z</dcterms:created>
  <dcterms:modified xsi:type="dcterms:W3CDTF">2018-06-04T08:38:50Z</dcterms:modified>
</cp:coreProperties>
</file>