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14"/>
  </p:notesMasterIdLst>
  <p:handoutMasterIdLst>
    <p:handoutMasterId r:id="rId15"/>
  </p:handoutMasterIdLst>
  <p:sldIdLst>
    <p:sldId id="264" r:id="rId5"/>
    <p:sldId id="273" r:id="rId6"/>
    <p:sldId id="281" r:id="rId7"/>
    <p:sldId id="279" r:id="rId8"/>
    <p:sldId id="275" r:id="rId9"/>
    <p:sldId id="278" r:id="rId10"/>
    <p:sldId id="274" r:id="rId11"/>
    <p:sldId id="276" r:id="rId12"/>
    <p:sldId id="277" r:id="rId13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CDDED"/>
    <a:srgbClr val="0D347D"/>
    <a:srgbClr val="002A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1" autoAdjust="0"/>
    <p:restoredTop sz="94541" autoAdjust="0"/>
  </p:normalViewPr>
  <p:slideViewPr>
    <p:cSldViewPr snapToGrid="0" snapToObjects="1">
      <p:cViewPr varScale="1">
        <p:scale>
          <a:sx n="65" d="100"/>
          <a:sy n="65" d="100"/>
        </p:scale>
        <p:origin x="-12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pPr/>
              <a:t>08/06/2018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pPr/>
              <a:t>08/06/2018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08/06/2018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7477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08/06/2018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238625"/>
            <a:ext cx="9144000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Zemunska gimnazija</a:t>
            </a:r>
            <a:b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Zemun</a:t>
            </a:r>
            <a: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, Beograd</a:t>
            </a:r>
            <a:endParaRPr lang="fr-F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" y="1335"/>
            <a:ext cx="9158938" cy="37958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37464" y="457200"/>
            <a:ext cx="4259766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2760"/>
              </a:lnSpc>
            </a:pPr>
            <a:r>
              <a:rPr lang="sv-SE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</a:t>
            </a:r>
            <a:r>
              <a:rPr lang="sr-Latn-R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U SRBIJI</a:t>
            </a:r>
            <a:endParaRPr lang="fr-FR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EADFE9-8476-43CA-81B4-798106918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35" y="5990882"/>
            <a:ext cx="3629003" cy="5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0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8708"/>
            <a:ext cx="8419172" cy="4777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err="1" smtClean="0"/>
              <a:t>Tre</a:t>
            </a:r>
            <a:r>
              <a:rPr lang="sr-Latn-RS" sz="3600" b="1" i="1" dirty="0" smtClean="0"/>
              <a:t>će dva vas poziva</a:t>
            </a:r>
            <a:endParaRPr lang="sr-Latn-RS" dirty="0"/>
          </a:p>
          <a:p>
            <a:pPr marL="0" indent="0" algn="ctr">
              <a:buNone/>
            </a:pPr>
            <a:r>
              <a:rPr lang="sr-Latn-RS" dirty="0" smtClean="0"/>
              <a:t>(Humanitarna akcija)</a:t>
            </a:r>
            <a:endParaRPr lang="sr-Latn-RS" dirty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sr-Latn-R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sr-Latn-RS" dirty="0"/>
          </a:p>
        </p:txBody>
      </p:sp>
      <p:pic>
        <p:nvPicPr>
          <p:cNvPr id="8" name="Picture 7" descr="IMG_20180601_17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16" y="2582067"/>
            <a:ext cx="6886801" cy="35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0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sr-Latn-RS" dirty="0" smtClean="0"/>
              <a:t>Osmislio je kolektiv odeljenja 3/2 društveno-jezičkog smera.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sr-Latn-RS" dirty="0" smtClean="0"/>
              <a:t>Motivicija – nemogućnost svih učenika da priušte sebi matur</a:t>
            </a:r>
            <a:r>
              <a:rPr lang="en-US" dirty="0" err="1" smtClean="0"/>
              <a:t>sk</a:t>
            </a:r>
            <a:r>
              <a:rPr lang="sr-Latn-RS" dirty="0" smtClean="0"/>
              <a:t>u ekskurziju koja će se održati u septembru naredne školske godine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0023"/>
            <a:ext cx="8229600" cy="4386140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Cilj: Obezbediti svim učenicima  ovog odeljenja novčana sredstva kako bi zajednički proveli najznačajniju epizodu u svom 4-godišnjem školovanju, to jest svi zajedno bili na maturskoj ekskurziji.</a:t>
            </a:r>
          </a:p>
          <a:p>
            <a:r>
              <a:rPr lang="sr-Latn-RS" dirty="0" smtClean="0"/>
              <a:t>Sve aktivnosti su bile vannastavne.</a:t>
            </a:r>
          </a:p>
          <a:p>
            <a:r>
              <a:rPr lang="sr-Latn-RS" dirty="0" smtClean="0"/>
              <a:t>Kompetencije: </a:t>
            </a:r>
          </a:p>
          <a:p>
            <a:r>
              <a:rPr lang="sr-Latn-RS" dirty="0" smtClean="0"/>
              <a:t>Vrednovanje demokratije,pravde,poštenja, jednakosti i vladavine prava. </a:t>
            </a:r>
          </a:p>
          <a:p>
            <a:r>
              <a:rPr lang="sr-Latn-RS" dirty="0" smtClean="0"/>
              <a:t>Odgovornost</a:t>
            </a:r>
          </a:p>
          <a:p>
            <a:r>
              <a:rPr lang="sr-Latn-RS" dirty="0" smtClean="0"/>
              <a:t>Jezičke, komunikativne i višejezičke veštine.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13696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8708"/>
            <a:ext cx="8419172" cy="4879594"/>
          </a:xfrm>
        </p:spPr>
        <p:txBody>
          <a:bodyPr>
            <a:normAutofit/>
          </a:bodyPr>
          <a:lstStyle/>
          <a:p>
            <a:r>
              <a:rPr lang="sr-Latn-RS" dirty="0" smtClean="0"/>
              <a:t>U ovoj aktivnosti učestvovali su svi učenici odeljenja 3/2 zajedno sa svojim razrednim starešinom Sanjom Kaljević .</a:t>
            </a:r>
          </a:p>
          <a:p>
            <a:endParaRPr lang="sr-Latn-RS" dirty="0" smtClean="0"/>
          </a:p>
          <a:p>
            <a:endParaRPr lang="sr-Latn-R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r-Latn-RS" dirty="0" smtClean="0"/>
          </a:p>
          <a:p>
            <a:r>
              <a:rPr lang="sr-Latn-RS" dirty="0" smtClean="0"/>
              <a:t>Aktivnost je održana u sredu, 20.05.2018. sa početkom u 20:00 u Svečanoj sali Zemunske gimnazije.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IMG_20180530_2052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68" y="2156567"/>
            <a:ext cx="3890446" cy="28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55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3390"/>
            <a:ext cx="8229600" cy="4412773"/>
          </a:xfrm>
        </p:spPr>
        <p:txBody>
          <a:bodyPr/>
          <a:lstStyle/>
          <a:p>
            <a:r>
              <a:rPr lang="sr-Latn-RS" dirty="0" smtClean="0"/>
              <a:t>Aktivnost  je sprovedena kroz zajednički motiv svih učenika ovog odeljenja. Svaki učenik je učestvovao prema svojim mogućnostima-afinitetima kroz recitovanje, glumu, pevanje, sviranje, ples </a:t>
            </a:r>
            <a:r>
              <a:rPr lang="en-US" dirty="0" smtClean="0"/>
              <a:t>,</a:t>
            </a:r>
            <a:r>
              <a:rPr lang="sr-Latn-RS" dirty="0" smtClean="0"/>
              <a:t>ritmičku gimnastiku</a:t>
            </a:r>
            <a:r>
              <a:rPr lang="en-US" dirty="0" smtClean="0"/>
              <a:t>,…</a:t>
            </a:r>
            <a:endParaRPr lang="sr-Latn-RS" dirty="0"/>
          </a:p>
          <a:p>
            <a:endParaRPr lang="en-US" dirty="0"/>
          </a:p>
        </p:txBody>
      </p:sp>
      <p:pic>
        <p:nvPicPr>
          <p:cNvPr id="7" name="Picture 6" descr="IMG_20180530_2021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40" y="3421626"/>
            <a:ext cx="5096827" cy="27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38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" y="1348708"/>
            <a:ext cx="8686800" cy="4879594"/>
          </a:xfrm>
        </p:spPr>
        <p:txBody>
          <a:bodyPr>
            <a:normAutofit lnSpcReduction="10000"/>
          </a:bodyPr>
          <a:lstStyle/>
          <a:p>
            <a:r>
              <a:rPr lang="sr-Latn-RS" sz="2000" dirty="0" smtClean="0"/>
              <a:t>Rezultati aktivnosti: prikupljen je deo novčanih sredstava. Najavljen je nastavak aktivnosti kroz rok koncert u lokalnom klubu, kao i niz aktivnosti tokom letnjeg raspusta (branje voća, sakupljanje materijala za reciklažu,...). Učenici su se još više zbližili i ujedinili.</a:t>
            </a:r>
            <a:endParaRPr lang="sr-Latn-RS" sz="2000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sr-Latn-RS" dirty="0" smtClean="0"/>
          </a:p>
          <a:p>
            <a:r>
              <a:rPr lang="sr-Latn-RS" sz="2000" dirty="0" smtClean="0"/>
              <a:t>Učesnici ove aktivnosti bili su zadovoljni od</a:t>
            </a:r>
            <a:r>
              <a:rPr lang="en-US" sz="2000" dirty="0" smtClean="0"/>
              <a:t>a</a:t>
            </a:r>
            <a:r>
              <a:rPr lang="sr-Latn-RS" sz="2000" dirty="0" smtClean="0"/>
              <a:t>zivom publike i prikupljenim sredstvima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podstaknuti</a:t>
            </a:r>
            <a:r>
              <a:rPr lang="en-US" sz="2000" dirty="0" smtClean="0"/>
              <a:t>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nove</a:t>
            </a:r>
            <a:r>
              <a:rPr lang="en-US" sz="2000" dirty="0" smtClean="0"/>
              <a:t> </a:t>
            </a:r>
            <a:r>
              <a:rPr lang="en-US" sz="2000" dirty="0" err="1" smtClean="0"/>
              <a:t>aktivnosti</a:t>
            </a:r>
            <a:r>
              <a:rPr lang="en-US" sz="2000" dirty="0" smtClean="0"/>
              <a:t>.</a:t>
            </a:r>
            <a:endParaRPr lang="sr-Latn-RS" sz="2000" dirty="0"/>
          </a:p>
        </p:txBody>
      </p:sp>
      <p:pic>
        <p:nvPicPr>
          <p:cNvPr id="7" name="Picture 6" descr="IMG_20180606_1607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083" y="2156567"/>
            <a:ext cx="5155820" cy="29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19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0" y="1348708"/>
            <a:ext cx="8636440" cy="4777455"/>
          </a:xfrm>
        </p:spPr>
        <p:txBody>
          <a:bodyPr/>
          <a:lstStyle/>
          <a:p>
            <a:r>
              <a:rPr lang="en-US" dirty="0" err="1"/>
              <a:t>Fotografija</a:t>
            </a:r>
            <a:r>
              <a:rPr lang="sr-Latn-RS" dirty="0"/>
              <a:t>/e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aktivnosti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IMG_20180530_2052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6" y="1922873"/>
            <a:ext cx="4312482" cy="3887992"/>
          </a:xfrm>
          <a:prstGeom prst="rect">
            <a:avLst/>
          </a:prstGeom>
        </p:spPr>
      </p:pic>
      <p:pic>
        <p:nvPicPr>
          <p:cNvPr id="12" name="Picture 11" descr="IMG_20180530_2029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988" y="1922873"/>
            <a:ext cx="4186384" cy="38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29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87083" y="200721"/>
            <a:ext cx="6289289" cy="348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1960"/>
              </a:lnSpc>
            </a:pPr>
            <a:r>
              <a:rPr lang="sr-Latn-R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PODSTICANJE DEMOKRATSKE KULTURE U ŠKOLAMA U SRBIJI</a:t>
            </a:r>
            <a:endParaRPr lang="en-GB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77505" y="1140904"/>
            <a:ext cx="8331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7E44D-EA19-4C90-A579-91C0A26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4" y="6228302"/>
            <a:ext cx="2199697" cy="3571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48AF6A-8CB4-4934-98DA-8A704845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7772"/>
            <a:ext cx="8229600" cy="4378391"/>
          </a:xfrm>
        </p:spPr>
        <p:txBody>
          <a:bodyPr/>
          <a:lstStyle/>
          <a:p>
            <a:r>
              <a:rPr lang="sr-Latn-RS" dirty="0" smtClean="0"/>
              <a:t>Promocija ove akcije je izvršena preko plakata i društvenih mreža.</a:t>
            </a:r>
          </a:p>
          <a:p>
            <a:r>
              <a:rPr lang="sr-Latn-RS" dirty="0" smtClean="0"/>
              <a:t>Ovu akciju podržale su učeničke porodice, profesori, </a:t>
            </a:r>
            <a:r>
              <a:rPr lang="en-US" dirty="0" err="1" smtClean="0"/>
              <a:t>prijatelji</a:t>
            </a:r>
            <a:r>
              <a:rPr lang="en-US" dirty="0" smtClean="0"/>
              <a:t> </a:t>
            </a:r>
            <a:r>
              <a:rPr lang="sr-Latn-RS" dirty="0" smtClean="0"/>
              <a:t>škole, lokalna samouprava,.... </a:t>
            </a:r>
          </a:p>
          <a:p>
            <a:r>
              <a:rPr lang="sr-Latn-RS" dirty="0" smtClean="0"/>
              <a:t>Učenici su postavili temelje novog načina razmišljanja i prevazilaženja konkretnih problema sa kojima se susreću.</a:t>
            </a:r>
          </a:p>
          <a:p>
            <a:endParaRPr lang="sr-Latn-RS" dirty="0" smtClean="0"/>
          </a:p>
          <a:p>
            <a:pPr algn="r">
              <a:buNone/>
            </a:pPr>
            <a:r>
              <a:rPr lang="sr-Latn-RS" dirty="0" smtClean="0"/>
              <a:t>Kreator izveštaja: Darka Blagojević 3/2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9078906"/>
      </p:ext>
    </p:extLst>
  </p:cSld>
  <p:clrMapOvr>
    <a:masterClrMapping/>
  </p:clrMapOvr>
</p:sld>
</file>

<file path=ppt/theme/theme1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051494A70A94C93695089DBE52ED9" ma:contentTypeVersion="0" ma:contentTypeDescription="Create a new document." ma:contentTypeScope="" ma:versionID="8d911629fd4ca0764f1f5efa23e8479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214EA7-B44C-4B2D-A1FE-664AB98CE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0246151-FDFF-4AD5-9180-CD642C2045E5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B5ECE3A-1E41-479B-BA81-DF4F84C42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332</Words>
  <Application>Microsoft Office PowerPoint</Application>
  <PresentationFormat>On-screen Show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4_Conception personnalisée</vt:lpstr>
      <vt:lpstr>Zemunska gimnazija  Zemun , Beograd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2018-06-08T09:33:15Z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0x010100D68051494A70A94C93695089DBE52ED9</vt:lpwstr>
  </property>
</Properties>
</file>