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</p:sldIdLst>
  <p:sldSz cx="10801350" cy="7200900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6943"/>
    <a:srgbClr val="67703C"/>
    <a:srgbClr val="7A8824"/>
    <a:srgbClr val="626D1D"/>
    <a:srgbClr val="99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68" y="-96"/>
      </p:cViewPr>
      <p:guideLst>
        <p:guide orient="horz" pos="2268"/>
        <p:guide pos="340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Čuvar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6E20C-3B67-4F8A-BDA5-3B880A258A7E}" type="datetimeFigureOut">
              <a:rPr lang="sr-Latn-RS" smtClean="0"/>
              <a:pPr/>
              <a:t>4.6.2018.</a:t>
            </a:fld>
            <a:endParaRPr lang="sr-Latn-RS"/>
          </a:p>
        </p:txBody>
      </p:sp>
      <p:sp>
        <p:nvSpPr>
          <p:cNvPr id="4" name="Čuvar mesta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Čuvar mesta za napomen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Latn-CS" smtClean="0"/>
              <a:t>Kliknite i uredite tekst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sr-Latn-R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129FF-62FF-4D0B-B33B-7BFE42B97502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8478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M </a:t>
            </a:r>
            <a:endParaRPr lang="sr-Latn-RS" dirty="0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129FF-62FF-4D0B-B33B-7BFE42B97502}" type="slidenum">
              <a:rPr lang="sr-Latn-RS" smtClean="0"/>
              <a:pPr/>
              <a:t>13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95258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10105" y="2236950"/>
            <a:ext cx="9181147" cy="1543527"/>
          </a:xfrm>
        </p:spPr>
        <p:txBody>
          <a:bodyPr/>
          <a:lstStyle/>
          <a:p>
            <a:r>
              <a:rPr lang="sr-Latn-CS" smtClean="0"/>
              <a:t>Kliknite i uredite naslov mastera</a:t>
            </a:r>
            <a:endParaRPr lang="sr-Latn-C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20203" y="4080511"/>
            <a:ext cx="7560946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CS" smtClean="0"/>
              <a:t>Kliknite i uredite stil podnaslova mastera</a:t>
            </a:r>
            <a:endParaRPr lang="sr-Latn-C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B143-DC6C-420A-9F3D-B0C1D8BBA21A}" type="datetimeFigureOut">
              <a:rPr lang="sr-Latn-CS" smtClean="0"/>
              <a:pPr/>
              <a:t>4.6.2018.</a:t>
            </a:fld>
            <a:endParaRPr lang="sr-Latn-C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sr-Latn-CS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CS" smtClean="0"/>
              <a:t>Kliknite i uredite stilove teksta mastera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sr-Latn-C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B143-DC6C-420A-9F3D-B0C1D8BBA21A}" type="datetimeFigureOut">
              <a:rPr lang="sr-Latn-CS" smtClean="0"/>
              <a:pPr/>
              <a:t>4.6.2018.</a:t>
            </a:fld>
            <a:endParaRPr lang="sr-Latn-C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/>
          <p:cNvSpPr>
            <a:spLocks noGrp="1"/>
          </p:cNvSpPr>
          <p:nvPr>
            <p:ph type="title" orient="vert"/>
          </p:nvPr>
        </p:nvSpPr>
        <p:spPr>
          <a:xfrm>
            <a:off x="7830980" y="288373"/>
            <a:ext cx="2430304" cy="6144102"/>
          </a:xfrm>
        </p:spPr>
        <p:txBody>
          <a:bodyPr vert="eaVert"/>
          <a:lstStyle/>
          <a:p>
            <a:r>
              <a:rPr lang="sr-Latn-CS" smtClean="0"/>
              <a:t>Kliknite i uredite naslov mastera</a:t>
            </a:r>
            <a:endParaRPr lang="sr-Latn-CS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>
          <a:xfrm>
            <a:off x="540069" y="288373"/>
            <a:ext cx="7110889" cy="6144102"/>
          </a:xfrm>
        </p:spPr>
        <p:txBody>
          <a:bodyPr vert="eaVert"/>
          <a:lstStyle/>
          <a:p>
            <a:pPr lvl="0"/>
            <a:r>
              <a:rPr lang="sr-Latn-CS" smtClean="0"/>
              <a:t>Kliknite i uredite stilove teksta mastera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sr-Latn-C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B143-DC6C-420A-9F3D-B0C1D8BBA21A}" type="datetimeFigureOut">
              <a:rPr lang="sr-Latn-CS" smtClean="0"/>
              <a:pPr/>
              <a:t>4.6.2018.</a:t>
            </a:fld>
            <a:endParaRPr lang="sr-Latn-C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sr-Latn-CS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CS" smtClean="0"/>
              <a:t>Kliknite i uredite stilove teksta mastera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sr-Latn-C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B143-DC6C-420A-9F3D-B0C1D8BBA21A}" type="datetimeFigureOut">
              <a:rPr lang="sr-Latn-CS" smtClean="0"/>
              <a:pPr/>
              <a:t>4.6.2018.</a:t>
            </a:fld>
            <a:endParaRPr lang="sr-Latn-C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3236" y="4627249"/>
            <a:ext cx="9181147" cy="143017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r-Latn-CS" smtClean="0"/>
              <a:t>Kliknite i uredite naslov mastera</a:t>
            </a:r>
            <a:endParaRPr lang="sr-Latn-C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853236" y="3052049"/>
            <a:ext cx="9181147" cy="15751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CS" smtClean="0"/>
              <a:t>Kliknite i uredite stilove teksta mastera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B143-DC6C-420A-9F3D-B0C1D8BBA21A}" type="datetimeFigureOut">
              <a:rPr lang="sr-Latn-CS" smtClean="0"/>
              <a:pPr/>
              <a:t>4.6.2018.</a:t>
            </a:fld>
            <a:endParaRPr lang="sr-Latn-C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sr-Latn-CS"/>
          </a:p>
        </p:txBody>
      </p:sp>
      <p:sp>
        <p:nvSpPr>
          <p:cNvPr id="3" name="Čuvar mesta za sadržaj 2"/>
          <p:cNvSpPr>
            <a:spLocks noGrp="1"/>
          </p:cNvSpPr>
          <p:nvPr>
            <p:ph sz="half" idx="1"/>
          </p:nvPr>
        </p:nvSpPr>
        <p:spPr>
          <a:xfrm>
            <a:off x="540068" y="1680214"/>
            <a:ext cx="4770596" cy="47522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Latn-CS" smtClean="0"/>
              <a:t>Kliknite i uredite stilove teksta mastera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sr-Latn-CS"/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/>
          </p:nvPr>
        </p:nvSpPr>
        <p:spPr>
          <a:xfrm>
            <a:off x="5490688" y="1680214"/>
            <a:ext cx="4770596" cy="47522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Latn-CS" smtClean="0"/>
              <a:t>Kliknite i uredite stilove teksta mastera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sr-Latn-CS"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B143-DC6C-420A-9F3D-B0C1D8BBA21A}" type="datetimeFigureOut">
              <a:rPr lang="sr-Latn-CS" smtClean="0"/>
              <a:pPr/>
              <a:t>4.6.2018.</a:t>
            </a:fld>
            <a:endParaRPr lang="sr-Latn-C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Latn-CS" smtClean="0"/>
              <a:t>Kliknite i uredite naslov mastera</a:t>
            </a:r>
            <a:endParaRPr lang="sr-Latn-C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540068" y="1611869"/>
            <a:ext cx="4772472" cy="671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stilove teksta mastera</a:t>
            </a:r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/>
          </p:nvPr>
        </p:nvSpPr>
        <p:spPr>
          <a:xfrm>
            <a:off x="540068" y="2283619"/>
            <a:ext cx="4772472" cy="41488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CS" smtClean="0"/>
              <a:t>Kliknite i uredite stilove teksta mastera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sr-Latn-CS"/>
          </a:p>
        </p:txBody>
      </p:sp>
      <p:sp>
        <p:nvSpPr>
          <p:cNvPr id="5" name="Čuvar mesta za tekst 4"/>
          <p:cNvSpPr>
            <a:spLocks noGrp="1"/>
          </p:cNvSpPr>
          <p:nvPr>
            <p:ph type="body" sz="quarter" idx="3"/>
          </p:nvPr>
        </p:nvSpPr>
        <p:spPr>
          <a:xfrm>
            <a:off x="5486936" y="1611869"/>
            <a:ext cx="4774348" cy="671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Kliknite i uredite stilove teksta mastera</a:t>
            </a:r>
          </a:p>
        </p:txBody>
      </p:sp>
      <p:sp>
        <p:nvSpPr>
          <p:cNvPr id="6" name="Čuvar mesta za sadržaj 5"/>
          <p:cNvSpPr>
            <a:spLocks noGrp="1"/>
          </p:cNvSpPr>
          <p:nvPr>
            <p:ph sz="quarter" idx="4"/>
          </p:nvPr>
        </p:nvSpPr>
        <p:spPr>
          <a:xfrm>
            <a:off x="5486936" y="2283619"/>
            <a:ext cx="4774348" cy="41488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CS" smtClean="0"/>
              <a:t>Kliknite i uredite stilove teksta mastera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sr-Latn-CS"/>
          </a:p>
        </p:txBody>
      </p:sp>
      <p:sp>
        <p:nvSpPr>
          <p:cNvPr id="7" name="Čuvar mesta za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B143-DC6C-420A-9F3D-B0C1D8BBA21A}" type="datetimeFigureOut">
              <a:rPr lang="sr-Latn-CS" smtClean="0"/>
              <a:pPr/>
              <a:t>4.6.2018.</a:t>
            </a:fld>
            <a:endParaRPr lang="sr-Latn-CS"/>
          </a:p>
        </p:txBody>
      </p:sp>
      <p:sp>
        <p:nvSpPr>
          <p:cNvPr id="8" name="Čuvar mesta za podnožj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9" name="Čuvar mesta za broj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Kliknite i uredite naslov mastera</a:t>
            </a:r>
            <a:endParaRPr lang="sr-Latn-CS"/>
          </a:p>
        </p:txBody>
      </p:sp>
      <p:sp>
        <p:nvSpPr>
          <p:cNvPr id="3" name="Čuvar mesta za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B143-DC6C-420A-9F3D-B0C1D8BBA21A}" type="datetimeFigureOut">
              <a:rPr lang="sr-Latn-CS" smtClean="0"/>
              <a:pPr/>
              <a:t>4.6.2018.</a:t>
            </a:fld>
            <a:endParaRPr lang="sr-Latn-CS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B143-DC6C-420A-9F3D-B0C1D8BBA21A}" type="datetimeFigureOut">
              <a:rPr lang="sr-Latn-CS" smtClean="0"/>
              <a:pPr/>
              <a:t>4.6.2018.</a:t>
            </a:fld>
            <a:endParaRPr lang="sr-Latn-CS"/>
          </a:p>
        </p:txBody>
      </p:sp>
      <p:sp>
        <p:nvSpPr>
          <p:cNvPr id="3" name="Čuvar mesta za podnožj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0068" y="286702"/>
            <a:ext cx="3553570" cy="12201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Latn-CS" smtClean="0"/>
              <a:t>Kliknite i uredite naslov mastera</a:t>
            </a:r>
            <a:endParaRPr lang="sr-Latn-CS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4223030" y="286706"/>
            <a:ext cx="6038255" cy="61457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CS" smtClean="0"/>
              <a:t>Kliknite i uredite stilove teksta mastera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sr-Latn-CS"/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540068" y="1506858"/>
            <a:ext cx="3553570" cy="49256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stilove teksta mastera</a:t>
            </a:r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B143-DC6C-420A-9F3D-B0C1D8BBA21A}" type="datetimeFigureOut">
              <a:rPr lang="sr-Latn-CS" smtClean="0"/>
              <a:pPr/>
              <a:t>4.6.2018.</a:t>
            </a:fld>
            <a:endParaRPr lang="sr-Latn-C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7142" y="5040630"/>
            <a:ext cx="6480810" cy="595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Latn-CS" smtClean="0"/>
              <a:t>Kliknite i uredite naslov mastera</a:t>
            </a:r>
            <a:endParaRPr lang="sr-Latn-CS"/>
          </a:p>
        </p:txBody>
      </p:sp>
      <p:sp>
        <p:nvSpPr>
          <p:cNvPr id="3" name="Čuvar mesta za sliku 2"/>
          <p:cNvSpPr>
            <a:spLocks noGrp="1"/>
          </p:cNvSpPr>
          <p:nvPr>
            <p:ph type="pic" idx="1"/>
          </p:nvPr>
        </p:nvSpPr>
        <p:spPr>
          <a:xfrm>
            <a:off x="2117142" y="643414"/>
            <a:ext cx="6480810" cy="4320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CS"/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2117142" y="5635705"/>
            <a:ext cx="6480810" cy="8451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Kliknite i uredite stilove teksta mastera</a:t>
            </a:r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B143-DC6C-420A-9F3D-B0C1D8BBA21A}" type="datetimeFigureOut">
              <a:rPr lang="sr-Latn-CS" smtClean="0"/>
              <a:pPr/>
              <a:t>4.6.2018.</a:t>
            </a:fld>
            <a:endParaRPr lang="sr-Latn-C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/>
          <p:cNvSpPr>
            <a:spLocks noGrp="1"/>
          </p:cNvSpPr>
          <p:nvPr>
            <p:ph type="title"/>
          </p:nvPr>
        </p:nvSpPr>
        <p:spPr>
          <a:xfrm>
            <a:off x="540070" y="288370"/>
            <a:ext cx="9721214" cy="1200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CS" smtClean="0"/>
              <a:t>Kliknite i uredite naslov mastera</a:t>
            </a:r>
            <a:endParaRPr lang="sr-Latn-C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540070" y="1680214"/>
            <a:ext cx="9721214" cy="4752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CS" smtClean="0"/>
              <a:t>Kliknite i uredite stilove teksta mastera</a:t>
            </a:r>
          </a:p>
          <a:p>
            <a:pPr lvl="1"/>
            <a:r>
              <a:rPr lang="sr-Latn-CS" smtClean="0"/>
              <a:t>Drugi nivo</a:t>
            </a:r>
          </a:p>
          <a:p>
            <a:pPr lvl="2"/>
            <a:r>
              <a:rPr lang="sr-Latn-CS" smtClean="0"/>
              <a:t>Treći nivo</a:t>
            </a:r>
          </a:p>
          <a:p>
            <a:pPr lvl="3"/>
            <a:r>
              <a:rPr lang="sr-Latn-CS" smtClean="0"/>
              <a:t>Četvrti nivo</a:t>
            </a:r>
          </a:p>
          <a:p>
            <a:pPr lvl="4"/>
            <a:r>
              <a:rPr lang="sr-Latn-CS" smtClean="0"/>
              <a:t>Peti nivo</a:t>
            </a:r>
            <a:endParaRPr lang="sr-Latn-C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2"/>
          </p:nvPr>
        </p:nvSpPr>
        <p:spPr>
          <a:xfrm>
            <a:off x="540068" y="6674172"/>
            <a:ext cx="2520315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EB143-DC6C-420A-9F3D-B0C1D8BBA21A}" type="datetimeFigureOut">
              <a:rPr lang="sr-Latn-CS" smtClean="0"/>
              <a:pPr/>
              <a:t>4.6.2018.</a:t>
            </a:fld>
            <a:endParaRPr lang="sr-Latn-C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3"/>
          </p:nvPr>
        </p:nvSpPr>
        <p:spPr>
          <a:xfrm>
            <a:off x="3690463" y="6674172"/>
            <a:ext cx="3420428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C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4"/>
          </p:nvPr>
        </p:nvSpPr>
        <p:spPr>
          <a:xfrm>
            <a:off x="7740971" y="6674172"/>
            <a:ext cx="2520315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62023-0378-45BF-BB63-A52A2EBA873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32123" y="1296194"/>
            <a:ext cx="9937104" cy="5040560"/>
          </a:xfrm>
          <a:solidFill>
            <a:schemeClr val="bg1"/>
          </a:solidFill>
          <a:effectLst>
            <a:glow>
              <a:schemeClr val="bg1"/>
            </a:glow>
          </a:effectLst>
        </p:spPr>
        <p:txBody>
          <a:bodyPr>
            <a:normAutofit/>
          </a:bodyPr>
          <a:lstStyle/>
          <a:p>
            <a:r>
              <a:rPr lang="sr-Latn-RS" sz="6000" b="1" dirty="0">
                <a:solidFill>
                  <a:srgbClr val="9D963D"/>
                </a:solidFill>
              </a:rPr>
              <a:t>BILTEN DANA DEMOKRATSKE KULTURE </a:t>
            </a:r>
            <a:r>
              <a:rPr lang="sr-Latn-RS" sz="6000" b="1" dirty="0" smtClean="0">
                <a:solidFill>
                  <a:srgbClr val="9D963D"/>
                </a:solidFill>
              </a:rPr>
              <a:t/>
            </a:r>
            <a:br>
              <a:rPr lang="sr-Latn-RS" sz="6000" b="1" dirty="0" smtClean="0">
                <a:solidFill>
                  <a:srgbClr val="9D963D"/>
                </a:solidFill>
              </a:rPr>
            </a:br>
            <a:r>
              <a:rPr lang="sr-Latn-RS" sz="6000" b="1" dirty="0" smtClean="0">
                <a:solidFill>
                  <a:srgbClr val="9D963D"/>
                </a:solidFill>
              </a:rPr>
              <a:t>U </a:t>
            </a:r>
            <a:r>
              <a:rPr lang="sr-Latn-RS" sz="6000" b="1" dirty="0">
                <a:solidFill>
                  <a:srgbClr val="9D963D"/>
                </a:solidFill>
              </a:rPr>
              <a:t>ZEMUNSKOJ </a:t>
            </a:r>
            <a:r>
              <a:rPr lang="sr-Latn-RS" sz="6000" b="1" dirty="0" smtClean="0">
                <a:solidFill>
                  <a:srgbClr val="9D963D"/>
                </a:solidFill>
              </a:rPr>
              <a:t>GIMNAZIJI</a:t>
            </a:r>
            <a:br>
              <a:rPr lang="sr-Latn-RS" sz="6000" b="1" dirty="0" smtClean="0">
                <a:solidFill>
                  <a:srgbClr val="9D963D"/>
                </a:solidFill>
              </a:rPr>
            </a:br>
            <a:r>
              <a:rPr lang="sr-Latn-RS" sz="6000" b="1" dirty="0" smtClean="0">
                <a:solidFill>
                  <a:srgbClr val="9D963D"/>
                </a:solidFill>
              </a:rPr>
              <a:t>13.04.2018 </a:t>
            </a:r>
            <a:r>
              <a:rPr lang="sr-Latn-RS" sz="6000" b="1" dirty="0">
                <a:solidFill>
                  <a:srgbClr val="9D963D"/>
                </a:solidFill>
              </a:rPr>
              <a:t>- 15.04.2018.</a:t>
            </a:r>
            <a:r>
              <a:rPr lang="sr-Latn-RS" dirty="0"/>
              <a:t/>
            </a:r>
            <a:br>
              <a:rPr lang="sr-Latn-RS" dirty="0"/>
            </a:b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314160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2736379" y="1944266"/>
            <a:ext cx="3024336" cy="3616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750" dirty="0" smtClean="0">
                <a:solidFill>
                  <a:srgbClr val="67703C"/>
                </a:solidFill>
                <a:cs typeface="Times New Roman" pitchFamily="18" charset="0"/>
              </a:rPr>
              <a:t>(Ne)postoji učenički parlament</a:t>
            </a:r>
            <a:r>
              <a:rPr lang="sr-Latn-RS" sz="1750" dirty="0" smtClean="0">
                <a:solidFill>
                  <a:srgbClr val="67703C"/>
                </a:solidFill>
              </a:rPr>
              <a:t>.</a:t>
            </a:r>
            <a:endParaRPr lang="sr-Latn-RS" sz="1750" dirty="0">
              <a:solidFill>
                <a:srgbClr val="677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0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440120" y="1800250"/>
            <a:ext cx="9937104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solidFill>
                  <a:srgbClr val="67703C"/>
                </a:solidFill>
              </a:rPr>
              <a:t>Organizatori  manifestacije bili su motivisani utiskom da učenički parlament ne funkcioniše u svima školama i zato su postavili ključno pitanje </a:t>
            </a:r>
            <a:r>
              <a:rPr lang="en-US" sz="2000" dirty="0" smtClean="0">
                <a:solidFill>
                  <a:srgbClr val="67703C"/>
                </a:solidFill>
              </a:rPr>
              <a:t>“</a:t>
            </a:r>
            <a:r>
              <a:rPr lang="sr-Latn-RS" sz="2000" dirty="0" smtClean="0">
                <a:solidFill>
                  <a:srgbClr val="67703C"/>
                </a:solidFill>
              </a:rPr>
              <a:t>Zašto je važan učenički parlament?</a:t>
            </a:r>
            <a:r>
              <a:rPr lang="en-US" sz="2000" dirty="0" smtClean="0">
                <a:solidFill>
                  <a:srgbClr val="67703C"/>
                </a:solidFill>
              </a:rPr>
              <a:t>”</a:t>
            </a:r>
            <a:r>
              <a:rPr lang="sr-Latn-RS" sz="2000" dirty="0" smtClean="0">
                <a:solidFill>
                  <a:srgbClr val="67703C"/>
                </a:solidFill>
              </a:rPr>
              <a:t>. Kako bismo odgovorili na to pitanje, ugostili smo škole iz </a:t>
            </a:r>
            <a:r>
              <a:rPr lang="sr-Latn-RS" sz="2000" dirty="0">
                <a:solidFill>
                  <a:srgbClr val="67703C"/>
                </a:solidFill>
              </a:rPr>
              <a:t>z</a:t>
            </a:r>
            <a:r>
              <a:rPr lang="sr-Latn-RS" sz="2000" dirty="0" smtClean="0">
                <a:solidFill>
                  <a:srgbClr val="67703C"/>
                </a:solidFill>
              </a:rPr>
              <a:t>emlje i regiona. Okrugli sto takođe su počastvovali svojim prisustvom profesor likovne kulture gospodin dr Vojislav </a:t>
            </a:r>
            <a:r>
              <a:rPr lang="sr-Latn-RS" sz="2000" dirty="0" err="1" smtClean="0">
                <a:solidFill>
                  <a:srgbClr val="67703C"/>
                </a:solidFill>
              </a:rPr>
              <a:t>Klačar</a:t>
            </a:r>
            <a:r>
              <a:rPr lang="sr-Latn-RS" sz="2000" dirty="0" smtClean="0">
                <a:solidFill>
                  <a:srgbClr val="67703C"/>
                </a:solidFill>
              </a:rPr>
              <a:t>, gospođa Violeta </a:t>
            </a:r>
            <a:r>
              <a:rPr lang="sr-Latn-RS" sz="2000" dirty="0" err="1" smtClean="0">
                <a:solidFill>
                  <a:srgbClr val="67703C"/>
                </a:solidFill>
              </a:rPr>
              <a:t>Milković</a:t>
            </a:r>
            <a:r>
              <a:rPr lang="sr-Latn-RS" sz="2000" dirty="0" smtClean="0">
                <a:solidFill>
                  <a:srgbClr val="67703C"/>
                </a:solidFill>
              </a:rPr>
              <a:t>, profesor filozofije i sekretar Zemunske gimnazije gospodin Dragan </a:t>
            </a:r>
            <a:r>
              <a:rPr lang="sr-Latn-RS" sz="2000" dirty="0" err="1" smtClean="0">
                <a:solidFill>
                  <a:srgbClr val="67703C"/>
                </a:solidFill>
              </a:rPr>
              <a:t>Morar</a:t>
            </a:r>
            <a:r>
              <a:rPr lang="sr-Latn-RS" sz="2000" dirty="0" smtClean="0">
                <a:solidFill>
                  <a:srgbClr val="67703C"/>
                </a:solidFill>
              </a:rPr>
              <a:t>. Predstavnici </a:t>
            </a:r>
            <a:r>
              <a:rPr lang="sr-Latn-RS" sz="2000" dirty="0" err="1" smtClean="0">
                <a:solidFill>
                  <a:srgbClr val="67703C"/>
                </a:solidFill>
              </a:rPr>
              <a:t>gostujućih</a:t>
            </a:r>
            <a:r>
              <a:rPr lang="sr-Latn-RS" sz="2000" dirty="0" smtClean="0">
                <a:solidFill>
                  <a:srgbClr val="67703C"/>
                </a:solidFill>
              </a:rPr>
              <a:t>  škola bili su</a:t>
            </a:r>
            <a:r>
              <a:rPr lang="en-US" sz="2000" dirty="0" smtClean="0">
                <a:solidFill>
                  <a:srgbClr val="67703C"/>
                </a:solidFill>
              </a:rPr>
              <a:t>: </a:t>
            </a:r>
            <a:r>
              <a:rPr lang="en-US" sz="2000" dirty="0" err="1" smtClean="0">
                <a:solidFill>
                  <a:srgbClr val="67703C"/>
                </a:solidFill>
              </a:rPr>
              <a:t>Stana</a:t>
            </a:r>
            <a:r>
              <a:rPr lang="en-US" sz="2000" dirty="0" smtClean="0">
                <a:solidFill>
                  <a:srgbClr val="67703C"/>
                </a:solidFill>
              </a:rPr>
              <a:t> </a:t>
            </a:r>
            <a:r>
              <a:rPr lang="en-US" sz="2000" dirty="0" err="1" smtClean="0">
                <a:solidFill>
                  <a:srgbClr val="67703C"/>
                </a:solidFill>
              </a:rPr>
              <a:t>Ri</a:t>
            </a:r>
            <a:r>
              <a:rPr lang="sr-Latn-RS" sz="2000" dirty="0" err="1" smtClean="0">
                <a:solidFill>
                  <a:srgbClr val="67703C"/>
                </a:solidFill>
              </a:rPr>
              <a:t>zić</a:t>
            </a:r>
            <a:r>
              <a:rPr lang="sr-Latn-RS" sz="2000" dirty="0" smtClean="0">
                <a:solidFill>
                  <a:srgbClr val="67703C"/>
                </a:solidFill>
              </a:rPr>
              <a:t> (</a:t>
            </a:r>
            <a:r>
              <a:rPr lang="sr-Latn-RS" sz="2000" dirty="0" err="1" smtClean="0">
                <a:solidFill>
                  <a:srgbClr val="67703C"/>
                </a:solidFill>
              </a:rPr>
              <a:t>Gimnazijaiz</a:t>
            </a:r>
            <a:r>
              <a:rPr lang="sr-Latn-RS" sz="2000" dirty="0" smtClean="0">
                <a:solidFill>
                  <a:srgbClr val="67703C"/>
                </a:solidFill>
              </a:rPr>
              <a:t> Gnjilana), </a:t>
            </a:r>
            <a:r>
              <a:rPr lang="sr-Latn-RS" sz="2000" dirty="0" err="1" smtClean="0">
                <a:solidFill>
                  <a:srgbClr val="67703C"/>
                </a:solidFill>
              </a:rPr>
              <a:t>Anita</a:t>
            </a:r>
            <a:r>
              <a:rPr lang="sr-Latn-RS" sz="2000" dirty="0" smtClean="0">
                <a:solidFill>
                  <a:srgbClr val="67703C"/>
                </a:solidFill>
              </a:rPr>
              <a:t> Bogojević (iz Užičke gimnazije), Ivana Mačak (iz Gimnazije </a:t>
            </a:r>
            <a:r>
              <a:rPr lang="en-US" sz="2000" dirty="0" smtClean="0">
                <a:solidFill>
                  <a:srgbClr val="67703C"/>
                </a:solidFill>
              </a:rPr>
              <a:t>“</a:t>
            </a:r>
            <a:r>
              <a:rPr lang="sr-Latn-RS" sz="2000" dirty="0" smtClean="0">
                <a:solidFill>
                  <a:srgbClr val="67703C"/>
                </a:solidFill>
              </a:rPr>
              <a:t>Jovan Jovanović Zmaj</a:t>
            </a:r>
            <a:r>
              <a:rPr lang="en-US" sz="2000" dirty="0" smtClean="0">
                <a:solidFill>
                  <a:srgbClr val="67703C"/>
                </a:solidFill>
              </a:rPr>
              <a:t>”</a:t>
            </a:r>
            <a:r>
              <a:rPr lang="sr-Latn-RS" sz="2000" dirty="0" smtClean="0">
                <a:solidFill>
                  <a:srgbClr val="67703C"/>
                </a:solidFill>
              </a:rPr>
              <a:t> iz Novog Sada), Matija Koren (II </a:t>
            </a:r>
            <a:r>
              <a:rPr lang="sr-Latn-RS" sz="2000" dirty="0" err="1" smtClean="0">
                <a:solidFill>
                  <a:srgbClr val="67703C"/>
                </a:solidFill>
              </a:rPr>
              <a:t>Varaždinska</a:t>
            </a:r>
            <a:r>
              <a:rPr lang="sr-Latn-RS" sz="2000" dirty="0" smtClean="0">
                <a:solidFill>
                  <a:srgbClr val="67703C"/>
                </a:solidFill>
              </a:rPr>
              <a:t> gimnazija), </a:t>
            </a:r>
            <a:r>
              <a:rPr lang="sr-Latn-RS" sz="2000" dirty="0" err="1" smtClean="0">
                <a:solidFill>
                  <a:srgbClr val="67703C"/>
                </a:solidFill>
              </a:rPr>
              <a:t>Kiril</a:t>
            </a:r>
            <a:r>
              <a:rPr lang="sr-Latn-RS" sz="2000" dirty="0" smtClean="0">
                <a:solidFill>
                  <a:srgbClr val="67703C"/>
                </a:solidFill>
              </a:rPr>
              <a:t> </a:t>
            </a:r>
            <a:r>
              <a:rPr lang="sr-Latn-RS" sz="2000" dirty="0" err="1" smtClean="0">
                <a:solidFill>
                  <a:srgbClr val="67703C"/>
                </a:solidFill>
              </a:rPr>
              <a:t>Kovačeski</a:t>
            </a:r>
            <a:r>
              <a:rPr lang="sr-Latn-RS" sz="2000" dirty="0" smtClean="0">
                <a:solidFill>
                  <a:srgbClr val="67703C"/>
                </a:solidFill>
              </a:rPr>
              <a:t> (Gimnazija </a:t>
            </a:r>
            <a:r>
              <a:rPr lang="sr-Latn-RS" sz="2000" dirty="0" err="1" smtClean="0">
                <a:solidFill>
                  <a:srgbClr val="67703C"/>
                </a:solidFill>
              </a:rPr>
              <a:t>Sv.Kliment</a:t>
            </a:r>
            <a:r>
              <a:rPr lang="sr-Latn-RS" sz="2000" dirty="0" smtClean="0">
                <a:solidFill>
                  <a:srgbClr val="67703C"/>
                </a:solidFill>
              </a:rPr>
              <a:t> Ohridski), Jovana </a:t>
            </a:r>
            <a:r>
              <a:rPr lang="sr-Latn-RS" sz="2000" dirty="0" err="1" smtClean="0">
                <a:solidFill>
                  <a:srgbClr val="67703C"/>
                </a:solidFill>
              </a:rPr>
              <a:t>Majdandžić</a:t>
            </a:r>
            <a:r>
              <a:rPr lang="sr-Latn-RS" sz="2000" dirty="0" smtClean="0">
                <a:solidFill>
                  <a:srgbClr val="67703C"/>
                </a:solidFill>
              </a:rPr>
              <a:t> (Gimnazija </a:t>
            </a:r>
            <a:r>
              <a:rPr lang="en-US" sz="2000" dirty="0" smtClean="0">
                <a:solidFill>
                  <a:srgbClr val="67703C"/>
                </a:solidFill>
              </a:rPr>
              <a:t>“</a:t>
            </a:r>
            <a:r>
              <a:rPr lang="sr-Latn-RS" sz="2000" dirty="0" smtClean="0">
                <a:solidFill>
                  <a:srgbClr val="67703C"/>
                </a:solidFill>
              </a:rPr>
              <a:t>Nikola Tesla</a:t>
            </a:r>
            <a:r>
              <a:rPr lang="en-US" sz="2000" dirty="0" smtClean="0">
                <a:solidFill>
                  <a:srgbClr val="67703C"/>
                </a:solidFill>
              </a:rPr>
              <a:t>”</a:t>
            </a:r>
            <a:r>
              <a:rPr lang="sr-Latn-RS" sz="2000" dirty="0" smtClean="0">
                <a:solidFill>
                  <a:srgbClr val="67703C"/>
                </a:solidFill>
              </a:rPr>
              <a:t> iz Budimpešte), Aleksandra Pejović (Gimnazija </a:t>
            </a:r>
            <a:r>
              <a:rPr lang="en-US" sz="2000" dirty="0" smtClean="0">
                <a:solidFill>
                  <a:srgbClr val="67703C"/>
                </a:solidFill>
              </a:rPr>
              <a:t>“</a:t>
            </a:r>
            <a:r>
              <a:rPr lang="en-US" sz="2000" dirty="0" err="1" smtClean="0">
                <a:solidFill>
                  <a:srgbClr val="67703C"/>
                </a:solidFill>
              </a:rPr>
              <a:t>Tanasije</a:t>
            </a:r>
            <a:r>
              <a:rPr lang="en-US" sz="2000" dirty="0" smtClean="0">
                <a:solidFill>
                  <a:srgbClr val="67703C"/>
                </a:solidFill>
              </a:rPr>
              <a:t> </a:t>
            </a:r>
            <a:r>
              <a:rPr lang="en-US" sz="2000" dirty="0" err="1" smtClean="0">
                <a:solidFill>
                  <a:srgbClr val="67703C"/>
                </a:solidFill>
              </a:rPr>
              <a:t>Pejatov</a:t>
            </a:r>
            <a:r>
              <a:rPr lang="sr-Latn-RS" sz="2000" dirty="0" err="1" smtClean="0">
                <a:solidFill>
                  <a:srgbClr val="67703C"/>
                </a:solidFill>
              </a:rPr>
              <a:t>ić</a:t>
            </a:r>
            <a:r>
              <a:rPr lang="en-US" sz="2000" dirty="0" smtClean="0">
                <a:solidFill>
                  <a:srgbClr val="67703C"/>
                </a:solidFill>
              </a:rPr>
              <a:t>”</a:t>
            </a:r>
            <a:r>
              <a:rPr lang="sr-Latn-RS" sz="2000" dirty="0" smtClean="0">
                <a:solidFill>
                  <a:srgbClr val="67703C"/>
                </a:solidFill>
              </a:rPr>
              <a:t>,Pljevlja), i </a:t>
            </a:r>
            <a:r>
              <a:rPr lang="sr-Latn-RS" sz="2000" dirty="0" err="1" smtClean="0">
                <a:solidFill>
                  <a:srgbClr val="67703C"/>
                </a:solidFill>
              </a:rPr>
              <a:t>Erazem</a:t>
            </a:r>
            <a:r>
              <a:rPr lang="sr-Latn-RS" sz="2000" dirty="0" smtClean="0">
                <a:solidFill>
                  <a:srgbClr val="67703C"/>
                </a:solidFill>
              </a:rPr>
              <a:t> </a:t>
            </a:r>
            <a:r>
              <a:rPr lang="sr-Latn-RS" sz="2000" dirty="0" err="1" smtClean="0">
                <a:solidFill>
                  <a:srgbClr val="67703C"/>
                </a:solidFill>
              </a:rPr>
              <a:t>Pivk</a:t>
            </a:r>
            <a:r>
              <a:rPr lang="sr-Latn-RS" sz="2000" dirty="0" smtClean="0">
                <a:solidFill>
                  <a:srgbClr val="67703C"/>
                </a:solidFill>
              </a:rPr>
              <a:t> (Gimnazija Kranj).</a:t>
            </a:r>
            <a:endParaRPr lang="sr-Latn-RS" sz="2000" dirty="0">
              <a:solidFill>
                <a:srgbClr val="677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26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360115" y="1872258"/>
            <a:ext cx="10009112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2000" b="1" dirty="0" smtClean="0">
                <a:cs typeface="Arial" pitchFamily="34" charset="0"/>
              </a:rPr>
              <a:t>Prva tačka 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diskusije bila je pravni okvir učeničkih parlamenata škola na području Republike Srbije. Publika je upoznata sa definicijom zakonskog okvira, kao i njegovim sadržajem. Konstatovano je  važnost učeničkog parlamenta, kao i činjenica da nisu svi učenici svesni toga. Dr Vojislav </a:t>
            </a:r>
            <a:r>
              <a:rPr lang="sr-Latn-RS" sz="2000" dirty="0" err="1" smtClean="0">
                <a:solidFill>
                  <a:srgbClr val="67703C"/>
                </a:solidFill>
                <a:cs typeface="Arial" pitchFamily="34" charset="0"/>
              </a:rPr>
              <a:t>Klačar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 je predložio da predstavnici odeljenja prisustvuju sednicama odeljenskih veća. Postavljeno je pitanje publici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 ”Da li je </a:t>
            </a:r>
            <a:r>
              <a:rPr lang="en-US" sz="2000" dirty="0" err="1" smtClean="0">
                <a:solidFill>
                  <a:srgbClr val="67703C"/>
                </a:solidFill>
                <a:cs typeface="Arial" pitchFamily="34" charset="0"/>
              </a:rPr>
              <a:t>praksa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 da </a:t>
            </a:r>
            <a:r>
              <a:rPr lang="en-US" sz="2000" dirty="0" err="1" smtClean="0">
                <a:solidFill>
                  <a:srgbClr val="67703C"/>
                </a:solidFill>
                <a:cs typeface="Arial" pitchFamily="34" charset="0"/>
              </a:rPr>
              <a:t>parlamentarci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67703C"/>
                </a:solidFill>
                <a:cs typeface="Arial" pitchFamily="34" charset="0"/>
              </a:rPr>
              <a:t>prisustvuju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67703C"/>
                </a:solidFill>
                <a:cs typeface="Arial" pitchFamily="34" charset="0"/>
              </a:rPr>
              <a:t>sednicama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 u v</a:t>
            </a:r>
            <a:r>
              <a:rPr lang="sr-Latn-RS" sz="2000" dirty="0" err="1" smtClean="0">
                <a:solidFill>
                  <a:srgbClr val="67703C"/>
                </a:solidFill>
                <a:cs typeface="Arial" pitchFamily="34" charset="0"/>
              </a:rPr>
              <a:t>aš</a:t>
            </a:r>
            <a:r>
              <a:rPr lang="en-US" sz="2000" dirty="0" err="1" smtClean="0">
                <a:solidFill>
                  <a:srgbClr val="67703C"/>
                </a:solidFill>
                <a:cs typeface="Arial" pitchFamily="34" charset="0"/>
              </a:rPr>
              <a:t>im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 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š</a:t>
            </a:r>
            <a:r>
              <a:rPr lang="en-US" sz="2000" dirty="0" err="1" smtClean="0">
                <a:solidFill>
                  <a:srgbClr val="67703C"/>
                </a:solidFill>
                <a:cs typeface="Arial" pitchFamily="34" charset="0"/>
              </a:rPr>
              <a:t>kolama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?”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, na koje je većina učesnika potvrdno odgovorila. Nakon toga usledilo je čitanje člana 130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.</a:t>
            </a:r>
            <a:r>
              <a:rPr lang="sr-Cyrl-RS" sz="2000" dirty="0" smtClean="0">
                <a:solidFill>
                  <a:srgbClr val="67703C"/>
                </a:solidFill>
                <a:cs typeface="Arial" pitchFamily="34" charset="0"/>
              </a:rPr>
              <a:t> 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Zakona 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o osnovama sistema obrazovanja i vaspitanja Republike Srbije. Moderator okruglog stola postavio je postavio pitanje: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”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U kojim situacijama mogu da se ograniče slobode i prava učeničkog 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parlamenta</a:t>
            </a:r>
            <a:r>
              <a:rPr lang="sr-Cyrl-RS" sz="2000" dirty="0" smtClean="0">
                <a:solidFill>
                  <a:srgbClr val="67703C"/>
                </a:solidFill>
                <a:cs typeface="Arial" pitchFamily="34" charset="0"/>
              </a:rPr>
              <a:t>?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”</a:t>
            </a:r>
            <a:r>
              <a:rPr lang="sr-Cyrl-RS" sz="2000" dirty="0" smtClean="0">
                <a:solidFill>
                  <a:srgbClr val="67703C"/>
                </a:solidFill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”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Do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z</a:t>
            </a:r>
            <a:r>
              <a:rPr lang="en-US" sz="2000" dirty="0" err="1" smtClean="0">
                <a:solidFill>
                  <a:srgbClr val="67703C"/>
                </a:solidFill>
                <a:cs typeface="Arial" pitchFamily="34" charset="0"/>
              </a:rPr>
              <a:t>voljeno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 je </a:t>
            </a:r>
            <a:r>
              <a:rPr lang="en-US" sz="2000" dirty="0" err="1" smtClean="0">
                <a:solidFill>
                  <a:srgbClr val="67703C"/>
                </a:solidFill>
                <a:cs typeface="Arial" pitchFamily="34" charset="0"/>
              </a:rPr>
              <a:t>sve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 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š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to </a:t>
            </a:r>
            <a:r>
              <a:rPr lang="en-US" sz="2000" dirty="0" err="1" smtClean="0">
                <a:solidFill>
                  <a:srgbClr val="67703C"/>
                </a:solidFill>
                <a:cs typeface="Arial" pitchFamily="34" charset="0"/>
              </a:rPr>
              <a:t>nije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 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z</a:t>
            </a:r>
            <a:r>
              <a:rPr lang="en-US" sz="2000" dirty="0" err="1" smtClean="0">
                <a:solidFill>
                  <a:srgbClr val="67703C"/>
                </a:solidFill>
                <a:cs typeface="Arial" pitchFamily="34" charset="0"/>
              </a:rPr>
              <a:t>abranjeno</a:t>
            </a:r>
            <a:r>
              <a:rPr lang="en-US" sz="2000" dirty="0" smtClean="0">
                <a:solidFill>
                  <a:srgbClr val="67703C"/>
                </a:solidFill>
                <a:cs typeface="Arial" pitchFamily="34" charset="0"/>
              </a:rPr>
              <a:t>”,</a:t>
            </a:r>
            <a:r>
              <a:rPr lang="sr-Cyrl-RS" sz="2000" dirty="0" smtClean="0">
                <a:solidFill>
                  <a:srgbClr val="67703C"/>
                </a:solidFill>
                <a:cs typeface="Arial" pitchFamily="34" charset="0"/>
              </a:rPr>
              <a:t> 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rekao 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je sekretar Zemunske gimnazije. Izveden je zaključak da je učenicima potrebna podrška da ne bi okrenuli leđa školi i samim tim </a:t>
            </a:r>
            <a:r>
              <a:rPr lang="sr-Cyrl-RS" sz="2000" dirty="0" err="1" smtClean="0">
                <a:solidFill>
                  <a:srgbClr val="67703C"/>
                </a:solidFill>
                <a:cs typeface="Arial" pitchFamily="34" charset="0"/>
              </a:rPr>
              <a:t>о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težali </a:t>
            </a:r>
            <a:r>
              <a:rPr lang="sr-Latn-RS" sz="2000" dirty="0" smtClean="0">
                <a:solidFill>
                  <a:srgbClr val="67703C"/>
                </a:solidFill>
                <a:cs typeface="Arial" pitchFamily="34" charset="0"/>
              </a:rPr>
              <a:t>proces rada učeničkog parlamenta</a:t>
            </a:r>
            <a:r>
              <a:rPr lang="sr-Latn-RS" sz="1740" dirty="0" smtClean="0">
                <a:solidFill>
                  <a:srgbClr val="67703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sr-Latn-RS" sz="1740" dirty="0">
              <a:solidFill>
                <a:srgbClr val="67703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4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360115" y="1800250"/>
            <a:ext cx="1029714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2400" b="1" dirty="0" smtClean="0"/>
              <a:t>Druga tačka </a:t>
            </a:r>
            <a:r>
              <a:rPr lang="sr-Latn-RS" sz="2400" dirty="0" smtClean="0">
                <a:solidFill>
                  <a:srgbClr val="636943"/>
                </a:solidFill>
              </a:rPr>
              <a:t>diskusije bila je pravni okvir rada učeničkog parlamenta škola u regionu. Publici  je postavljeno pi</a:t>
            </a:r>
            <a:r>
              <a:rPr lang="en-US" sz="2400" dirty="0" smtClean="0">
                <a:solidFill>
                  <a:srgbClr val="636943"/>
                </a:solidFill>
              </a:rPr>
              <a:t>t</a:t>
            </a:r>
            <a:r>
              <a:rPr lang="sr-Latn-RS" sz="2400" dirty="0" smtClean="0">
                <a:solidFill>
                  <a:srgbClr val="636943"/>
                </a:solidFill>
              </a:rPr>
              <a:t>anje</a:t>
            </a:r>
            <a:r>
              <a:rPr lang="sr-Latn-RS" sz="2400" dirty="0" smtClean="0">
                <a:solidFill>
                  <a:srgbClr val="636943"/>
                </a:solidFill>
              </a:rPr>
              <a:t>:</a:t>
            </a:r>
            <a:r>
              <a:rPr lang="sr-Cyrl-RS" sz="2400" dirty="0" smtClean="0">
                <a:solidFill>
                  <a:srgbClr val="636943"/>
                </a:solidFill>
              </a:rPr>
              <a:t> </a:t>
            </a:r>
            <a:r>
              <a:rPr lang="en-US" sz="2400" dirty="0" smtClean="0">
                <a:solidFill>
                  <a:srgbClr val="636943"/>
                </a:solidFill>
              </a:rPr>
              <a:t>”</a:t>
            </a:r>
            <a:r>
              <a:rPr lang="sr-Latn-RS" sz="2400" dirty="0" smtClean="0">
                <a:solidFill>
                  <a:srgbClr val="636943"/>
                </a:solidFill>
              </a:rPr>
              <a:t>Da li ste upoznati sa radom nekog parlamenta iz inostranstva i da li  vas parlament ima saradnju sa nekim  inostranim školskim parlamentom?</a:t>
            </a:r>
            <a:r>
              <a:rPr lang="en-US" sz="2400" dirty="0" smtClean="0">
                <a:solidFill>
                  <a:srgbClr val="636943"/>
                </a:solidFill>
              </a:rPr>
              <a:t>”</a:t>
            </a:r>
            <a:r>
              <a:rPr lang="sr-Latn-RS" sz="2400" dirty="0" smtClean="0">
                <a:solidFill>
                  <a:srgbClr val="636943"/>
                </a:solidFill>
              </a:rPr>
              <a:t> </a:t>
            </a:r>
            <a:r>
              <a:rPr lang="sr-Latn-RS" sz="2400" dirty="0" smtClean="0">
                <a:solidFill>
                  <a:srgbClr val="636943"/>
                </a:solidFill>
              </a:rPr>
              <a:t>V</a:t>
            </a:r>
            <a:r>
              <a:rPr lang="sr-Latn-RS" sz="2400" dirty="0" smtClean="0">
                <a:solidFill>
                  <a:srgbClr val="636943"/>
                </a:solidFill>
              </a:rPr>
              <a:t>ećina </a:t>
            </a:r>
            <a:r>
              <a:rPr lang="sr-Latn-RS" sz="2400" dirty="0" smtClean="0">
                <a:solidFill>
                  <a:srgbClr val="636943"/>
                </a:solidFill>
              </a:rPr>
              <a:t>učesnika je negativno odgovorila na pitanje moderatora. Nakon toga, predstavnici </a:t>
            </a:r>
            <a:r>
              <a:rPr lang="sr-Latn-RS" sz="2400" dirty="0" err="1" smtClean="0">
                <a:solidFill>
                  <a:srgbClr val="636943"/>
                </a:solidFill>
              </a:rPr>
              <a:t>gostujućih</a:t>
            </a:r>
            <a:r>
              <a:rPr lang="sr-Latn-RS" sz="2400" dirty="0" smtClean="0">
                <a:solidFill>
                  <a:srgbClr val="636943"/>
                </a:solidFill>
              </a:rPr>
              <a:t> škola su nas  uputili u funkcionisanje učeničkog parlamenta u njihovim školama. Konstatovano je da je rad njihovih parlamenata sličan radu parlamenata u našoj državi, sa izuzetkom</a:t>
            </a:r>
            <a:r>
              <a:rPr lang="en-US" sz="2400" dirty="0" smtClean="0">
                <a:solidFill>
                  <a:srgbClr val="636943"/>
                </a:solidFill>
              </a:rPr>
              <a:t> ”</a:t>
            </a:r>
            <a:r>
              <a:rPr lang="sr-Latn-RS" sz="2400" dirty="0" smtClean="0">
                <a:solidFill>
                  <a:srgbClr val="636943"/>
                </a:solidFill>
              </a:rPr>
              <a:t>Gimnazije Kranj</a:t>
            </a:r>
            <a:r>
              <a:rPr lang="en-US" sz="2400" dirty="0" smtClean="0">
                <a:solidFill>
                  <a:srgbClr val="636943"/>
                </a:solidFill>
              </a:rPr>
              <a:t>”</a:t>
            </a:r>
            <a:r>
              <a:rPr lang="sr-Latn-RS" sz="2400" dirty="0" smtClean="0">
                <a:solidFill>
                  <a:srgbClr val="636943"/>
                </a:solidFill>
              </a:rPr>
              <a:t> u kojoj učenici aktivno odlučuju o izgledu škole i imaju sastanke sa drugim učeničkim parlamentima na državnom nivou, u Makedoniji ne postoji zakon koji definiše rad učeničkog parlamenta.</a:t>
            </a:r>
            <a:endParaRPr lang="sr-Latn-RS" sz="2400" dirty="0">
              <a:solidFill>
                <a:srgbClr val="6369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370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9791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9059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6293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2035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7090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5014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1400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877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kvir za tekst 2"/>
          <p:cNvSpPr txBox="1"/>
          <p:nvPr/>
        </p:nvSpPr>
        <p:spPr>
          <a:xfrm>
            <a:off x="288107" y="1872258"/>
            <a:ext cx="568863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600" dirty="0" smtClean="0">
                <a:solidFill>
                  <a:srgbClr val="636943"/>
                </a:solidFill>
              </a:rPr>
              <a:t>14. Aprila 2018. godine od 10h do 12h učesnici Dana demokratske kulture posetili su Muzej savremene umetnosti u Beogradu. U pratnji kustosa, naši gosti su imali priliku da se prošetaju muzejom, saznaju nešto novo o istoriji umetnosti i upoznaju se sa bogatom postavkom muzeja. Neko ture sa kustosom, učenici su samostalno nastavili razgledanje uz dobro raspoloženje i smeh, a nastala je i po neka fotografija sa novim drugarima.</a:t>
            </a:r>
            <a:endParaRPr lang="sr-Latn-RS" sz="1600" dirty="0">
              <a:solidFill>
                <a:srgbClr val="6369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73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4680595" y="2880370"/>
            <a:ext cx="46085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solidFill>
                  <a:srgbClr val="67703C"/>
                </a:solidFill>
              </a:rPr>
              <a:t>(Krovne organizacije mladih u Srbiji)</a:t>
            </a:r>
            <a:endParaRPr lang="sr-Latn-RS" sz="2400" dirty="0">
              <a:solidFill>
                <a:srgbClr val="677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46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/>
          <p:cNvSpPr txBox="1"/>
          <p:nvPr/>
        </p:nvSpPr>
        <p:spPr>
          <a:xfrm>
            <a:off x="432123" y="2232298"/>
            <a:ext cx="99371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solidFill>
                  <a:srgbClr val="67703C"/>
                </a:solidFill>
              </a:rPr>
              <a:t>Dane demokratske kulture Zemunska gimnazija je realizovala kao aktivnost u okviru projekta Saveta Evrope </a:t>
            </a:r>
            <a:r>
              <a:rPr lang="en-US" sz="2400" dirty="0" smtClean="0">
                <a:solidFill>
                  <a:srgbClr val="67703C"/>
                </a:solidFill>
              </a:rPr>
              <a:t>“</a:t>
            </a:r>
            <a:r>
              <a:rPr lang="en-US" sz="2400" dirty="0" err="1" smtClean="0">
                <a:solidFill>
                  <a:srgbClr val="67703C"/>
                </a:solidFill>
              </a:rPr>
              <a:t>Podsticanje</a:t>
            </a:r>
            <a:r>
              <a:rPr lang="en-US" sz="2400" dirty="0" smtClean="0">
                <a:solidFill>
                  <a:srgbClr val="67703C"/>
                </a:solidFill>
              </a:rPr>
              <a:t> </a:t>
            </a:r>
            <a:r>
              <a:rPr lang="en-US" sz="2400" dirty="0" err="1" smtClean="0">
                <a:solidFill>
                  <a:srgbClr val="67703C"/>
                </a:solidFill>
              </a:rPr>
              <a:t>demokratske</a:t>
            </a:r>
            <a:r>
              <a:rPr lang="en-US" sz="2400" dirty="0" smtClean="0">
                <a:solidFill>
                  <a:srgbClr val="67703C"/>
                </a:solidFill>
              </a:rPr>
              <a:t> </a:t>
            </a:r>
            <a:r>
              <a:rPr lang="en-US" sz="2400" dirty="0" err="1" smtClean="0">
                <a:solidFill>
                  <a:srgbClr val="67703C"/>
                </a:solidFill>
              </a:rPr>
              <a:t>kulture</a:t>
            </a:r>
            <a:r>
              <a:rPr lang="sr-Latn-RS" sz="2400" dirty="0" smtClean="0">
                <a:solidFill>
                  <a:srgbClr val="67703C"/>
                </a:solidFill>
              </a:rPr>
              <a:t> u školama</a:t>
            </a:r>
            <a:r>
              <a:rPr lang="en-US" sz="2400" dirty="0" smtClean="0">
                <a:solidFill>
                  <a:srgbClr val="67703C"/>
                </a:solidFill>
              </a:rPr>
              <a:t>”.</a:t>
            </a:r>
            <a:endParaRPr lang="sr-Latn-RS" sz="2400" dirty="0">
              <a:solidFill>
                <a:srgbClr val="677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771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Kancelarij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arij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arij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Kancelarij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arij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arij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558</Words>
  <Application>Microsoft Office PowerPoint</Application>
  <PresentationFormat>Custom</PresentationFormat>
  <Paragraphs>10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tema</vt:lpstr>
      <vt:lpstr>BILTEN DANA DEMOKRATSKE KULTURE  U ZEMUNSKOJ GIMNAZIJI 13.04.2018 - 15.04.2018.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Lepce</dc:creator>
  <cp:lastModifiedBy>dejan76</cp:lastModifiedBy>
  <cp:revision>21</cp:revision>
  <dcterms:created xsi:type="dcterms:W3CDTF">2018-06-02T11:16:37Z</dcterms:created>
  <dcterms:modified xsi:type="dcterms:W3CDTF">2018-06-04T21:35:18Z</dcterms:modified>
</cp:coreProperties>
</file>