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61" r:id="rId4"/>
    <p:sldId id="275" r:id="rId5"/>
    <p:sldId id="257" r:id="rId6"/>
    <p:sldId id="259" r:id="rId7"/>
    <p:sldId id="262" r:id="rId8"/>
    <p:sldId id="293" r:id="rId9"/>
    <p:sldId id="260" r:id="rId10"/>
    <p:sldId id="263" r:id="rId11"/>
    <p:sldId id="276" r:id="rId12"/>
    <p:sldId id="277" r:id="rId13"/>
    <p:sldId id="278" r:id="rId14"/>
    <p:sldId id="264" r:id="rId15"/>
    <p:sldId id="265" r:id="rId16"/>
    <p:sldId id="266" r:id="rId17"/>
    <p:sldId id="269" r:id="rId18"/>
    <p:sldId id="268" r:id="rId19"/>
    <p:sldId id="267" r:id="rId20"/>
    <p:sldId id="270" r:id="rId21"/>
    <p:sldId id="272" r:id="rId22"/>
    <p:sldId id="271" r:id="rId23"/>
    <p:sldId id="273" r:id="rId24"/>
    <p:sldId id="282" r:id="rId25"/>
    <p:sldId id="291" r:id="rId26"/>
    <p:sldId id="290" r:id="rId27"/>
    <p:sldId id="294" r:id="rId28"/>
    <p:sldId id="288" r:id="rId29"/>
    <p:sldId id="295" r:id="rId30"/>
    <p:sldId id="279" r:id="rId31"/>
    <p:sldId id="292" r:id="rId32"/>
    <p:sldId id="284" r:id="rId33"/>
    <p:sldId id="285" r:id="rId34"/>
    <p:sldId id="286" r:id="rId35"/>
    <p:sldId id="287" r:id="rId36"/>
    <p:sldId id="296" r:id="rId37"/>
    <p:sldId id="28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8B8B8"/>
    <a:srgbClr val="FF00FF"/>
    <a:srgbClr val="00FFFF"/>
    <a:srgbClr val="FFFF00"/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7" autoAdjust="0"/>
    <p:restoredTop sz="94669" autoAdjust="0"/>
  </p:normalViewPr>
  <p:slideViewPr>
    <p:cSldViewPr>
      <p:cViewPr>
        <p:scale>
          <a:sx n="80" d="100"/>
          <a:sy n="80" d="100"/>
        </p:scale>
        <p:origin x="-214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67A8A-C609-497C-8219-1E28C67E0E26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F55B89-A9B9-4967-8ACE-D531B1742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833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CA5E7F-4BC1-45CE-97B5-92301E4193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E07F7-9E51-4A87-A538-DC1A48E96E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E95CA-E05F-4EAF-9CF1-6825E51D31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609600"/>
            <a:ext cx="13716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60565" cy="1905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02920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A34D-E97D-4841-A277-09D09F1E710B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E3D5-5298-453A-985E-1EA5DB02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85725" y="1295400"/>
            <a:ext cx="8905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69013"/>
            <a:ext cx="685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651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DE6F-ADFB-4020-9023-CC59B051704B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6206-5A65-4F95-9D84-86C54F1A2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85725" y="1295400"/>
            <a:ext cx="89058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130925"/>
            <a:ext cx="64928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66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1B2C-8B91-47BE-BD58-541C7DCB9E64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4E93-2A43-4F5E-A50F-82FD7387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188" y="6135688"/>
            <a:ext cx="6921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0ED3-DEE3-4832-B2F4-47D0802D36EC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79BC-F72C-44FD-B15D-99F20663E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C6F2C8-5EB7-4441-9A6E-44CDD82F97FE}" type="datetimeFigureOut">
              <a:rPr lang="en-US"/>
              <a:pPr>
                <a:defRPr/>
              </a:pPr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BE7EC-2E60-48C5-A5E3-860288A4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59875" cy="190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Број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sr-Cyrl-R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 системи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334000"/>
            <a:ext cx="6400800" cy="838200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Јелена Бошковић,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проф. Рачунарства и информатике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Позициони</a:t>
            </a:r>
            <a:r>
              <a:rPr lang="en-US" dirty="0" smtClean="0"/>
              <a:t> </a:t>
            </a:r>
            <a:r>
              <a:rPr lang="en-US" dirty="0" err="1" smtClean="0"/>
              <a:t>бројевни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22275" y="1541463"/>
            <a:ext cx="8229600" cy="6508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Пример позиционих бројевних система: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438400"/>
          <a:ext cx="7976236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92949"/>
                <a:gridCol w="324612"/>
                <a:gridCol w="360070"/>
                <a:gridCol w="360070"/>
                <a:gridCol w="343979"/>
                <a:gridCol w="318720"/>
                <a:gridCol w="304800"/>
                <a:gridCol w="304800"/>
                <a:gridCol w="304800"/>
                <a:gridCol w="304800"/>
                <a:gridCol w="304800"/>
                <a:gridCol w="559118"/>
                <a:gridCol w="533400"/>
                <a:gridCol w="533400"/>
                <a:gridCol w="533400"/>
                <a:gridCol w="533400"/>
                <a:gridCol w="559118"/>
              </a:tblGrid>
              <a:tr h="318052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Бројни систем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цифре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бинарни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октални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декадни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556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хексадекадни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А</a:t>
                      </a:r>
                    </a:p>
                    <a:p>
                      <a:pPr algn="ctr"/>
                      <a:r>
                        <a:rPr lang="sr-Cyrl-RS" sz="1600" dirty="0" smtClean="0"/>
                        <a:t>(10)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(11)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(12)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(13)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(14)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sr-Cyrl-RS" sz="1600" dirty="0" smtClean="0"/>
                    </a:p>
                    <a:p>
                      <a:pPr algn="ctr"/>
                      <a:r>
                        <a:rPr lang="sr-Cyrl-RS" sz="1600" dirty="0" smtClean="0"/>
                        <a:t>(15)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41325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Зашто декадни?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5" y="1371600"/>
            <a:ext cx="5645150" cy="1611313"/>
          </a:xfrm>
        </p:spPr>
        <p:txBody>
          <a:bodyPr rtlCol="0"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Разлог </a:t>
            </a:r>
            <a:r>
              <a:rPr lang="ru-RU" dirty="0"/>
              <a:t>је анатомске природе, јер човек има десет </a:t>
            </a:r>
            <a:r>
              <a:rPr lang="ru-RU" dirty="0" smtClean="0"/>
              <a:t>прстију, а њих је </a:t>
            </a:r>
            <a:r>
              <a:rPr lang="ru-RU" dirty="0"/>
              <a:t>користио као помоћно средство приликом рачунања.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5413" y="3505200"/>
            <a:ext cx="89392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У овом систему бројева користе се цифре </a:t>
            </a:r>
          </a:p>
          <a:p>
            <a:pPr algn="ctr"/>
            <a:r>
              <a:rPr lang="ru-RU" sz="3200">
                <a:latin typeface="Calibri" pitchFamily="34" charset="0"/>
              </a:rPr>
              <a:t>0, 1, 2, 3, 4, 5, 6, 7, 8 и 9.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475" y="5486400"/>
            <a:ext cx="3267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 cstate="print"/>
          <a:srcRect t="13654" b="25400"/>
          <a:stretch>
            <a:fillRect/>
          </a:stretch>
        </p:blipFill>
        <p:spPr bwMode="auto">
          <a:xfrm>
            <a:off x="6248400" y="1497013"/>
            <a:ext cx="2720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5"/>
          <p:cNvSpPr txBox="1">
            <a:spLocks noChangeArrowheads="1"/>
          </p:cNvSpPr>
          <p:nvPr/>
        </p:nvSpPr>
        <p:spPr bwMode="auto">
          <a:xfrm>
            <a:off x="3306763" y="6294438"/>
            <a:ext cx="2617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Брахми – око 1. века н.е.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533400" y="5053013"/>
            <a:ext cx="784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Настао је у Индији, а у Европу су га донели Арапи.</a:t>
            </a:r>
          </a:p>
        </p:txBody>
      </p:sp>
      <p:pic>
        <p:nvPicPr>
          <p:cNvPr id="10" name="Picture 9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1325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Зашто бинарни?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5" y="1371600"/>
            <a:ext cx="8229600" cy="2362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Рачунар је електронска машина</a:t>
            </a:r>
            <a:r>
              <a:rPr lang="sr-Cyrl-RS" dirty="0"/>
              <a:t> </a:t>
            </a:r>
            <a:r>
              <a:rPr lang="sr-Cyrl-RS" dirty="0" smtClean="0"/>
              <a:t>и ради по принципу  „</a:t>
            </a:r>
            <a:r>
              <a:rPr lang="sr-Cyrl-RS" b="1" dirty="0" smtClean="0">
                <a:solidFill>
                  <a:schemeClr val="accent1"/>
                </a:solidFill>
              </a:rPr>
              <a:t>има</a:t>
            </a:r>
            <a:r>
              <a:rPr lang="sr-Cyrl-RS" dirty="0" smtClean="0"/>
              <a:t>“ или „</a:t>
            </a:r>
            <a:r>
              <a:rPr lang="sr-Cyrl-RS" b="1" dirty="0" smtClean="0">
                <a:solidFill>
                  <a:srgbClr val="FF0000"/>
                </a:solidFill>
              </a:rPr>
              <a:t>нема</a:t>
            </a:r>
            <a:r>
              <a:rPr lang="sr-Cyrl-RS" dirty="0" smtClean="0"/>
              <a:t>“ струје</a:t>
            </a:r>
            <a:r>
              <a:rPr lang="en-US" dirty="0" smtClean="0"/>
              <a:t>,</a:t>
            </a:r>
            <a:r>
              <a:rPr lang="sr-Cyrl-RS" dirty="0" smtClean="0"/>
              <a:t> односно „</a:t>
            </a:r>
            <a:r>
              <a:rPr lang="en-US" b="1" dirty="0" smtClean="0">
                <a:solidFill>
                  <a:schemeClr val="tx2"/>
                </a:solidFill>
              </a:rPr>
              <a:t>1</a:t>
            </a:r>
            <a:r>
              <a:rPr lang="sr-Cyrl-RS" dirty="0" smtClean="0"/>
              <a:t>“или „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sr-Cyrl-RS" dirty="0" smtClean="0"/>
              <a:t>“.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4500" y="5446713"/>
            <a:ext cx="83169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У бинарном систему бројева користе се цифре </a:t>
            </a:r>
          </a:p>
          <a:p>
            <a:pPr algn="ctr"/>
            <a:r>
              <a:rPr lang="ru-RU" sz="3200">
                <a:latin typeface="Calibri" pitchFamily="34" charset="0"/>
              </a:rPr>
              <a:t>0 и 1.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025" y="3249613"/>
            <a:ext cx="6153150" cy="1570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Подаци се у рачунару </a:t>
            </a:r>
            <a:endParaRPr lang="en-US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памте, обрађују, преносе у </a:t>
            </a:r>
            <a:r>
              <a:rPr lang="sr-Cyrl-RS" sz="3200" b="1" dirty="0"/>
              <a:t>дигиталном – бинарном </a:t>
            </a:r>
            <a:r>
              <a:rPr lang="sr-Cyrl-RS" sz="3200" dirty="0"/>
              <a:t>запису.</a:t>
            </a:r>
            <a:endParaRPr lang="ru-RU" sz="3200" dirty="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175" y="3211513"/>
            <a:ext cx="246697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5" y="190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Зашто </a:t>
            </a:r>
            <a:br>
              <a:rPr lang="sr-Cyrl-RS" dirty="0" smtClean="0"/>
            </a:br>
            <a:r>
              <a:rPr lang="sr-Cyrl-RS" dirty="0" smtClean="0"/>
              <a:t>октални и хексадекадни?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07988" y="1793875"/>
            <a:ext cx="8229600" cy="23622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У рачунару се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октални и хексадекадни бројевни ситеми користе као варијанта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b="1" smtClean="0"/>
              <a:t>краћег записа </a:t>
            </a:r>
            <a:r>
              <a:rPr lang="en-US" smtClean="0"/>
              <a:t>бинарних бројева.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259632" y="4725144"/>
            <a:ext cx="62563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Пример превођења бинарног броја у хексадекадни:</a:t>
            </a: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Cyrl-RS" dirty="0">
                <a:latin typeface="+mn-lt"/>
                <a:cs typeface="+mn-cs"/>
              </a:rPr>
              <a:t>четири бинарне цифре записујемо једном хексадекадном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     (биће накнадно објашњено)</a:t>
            </a: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5733256"/>
          <a:ext cx="6456299" cy="736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79499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бинарни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хексадекадни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eaLnBrk="1" hangingPunct="1"/>
            <a:r>
              <a:rPr lang="sr-Cyrl-RS" dirty="0" smtClean="0"/>
              <a:t>Општи облик записа броја позиционог бројевног система</a:t>
            </a:r>
            <a:endParaRPr lang="en-US" dirty="0" smtClean="0"/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2470150" y="1447800"/>
            <a:ext cx="4624388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X</a:t>
            </a:r>
            <a:r>
              <a:rPr lang="en-US" sz="2800">
                <a:latin typeface="Calibri" pitchFamily="34" charset="0"/>
              </a:rPr>
              <a:t> - б</a:t>
            </a:r>
            <a:r>
              <a:rPr lang="ru-RU" sz="2800">
                <a:latin typeface="Calibri" pitchFamily="34" charset="0"/>
              </a:rPr>
              <a:t>рој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N</a:t>
            </a:r>
            <a:r>
              <a:rPr lang="en-US" sz="2800">
                <a:latin typeface="Calibri" pitchFamily="34" charset="0"/>
              </a:rPr>
              <a:t> - </a:t>
            </a:r>
            <a:r>
              <a:rPr lang="ru-RU" sz="2800">
                <a:latin typeface="Calibri" pitchFamily="34" charset="0"/>
              </a:rPr>
              <a:t>основа бројног система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x </a:t>
            </a:r>
            <a:r>
              <a:rPr lang="en-US" sz="2800">
                <a:latin typeface="Calibri" pitchFamily="34" charset="0"/>
              </a:rPr>
              <a:t>- </a:t>
            </a:r>
            <a:r>
              <a:rPr lang="ru-RU" sz="2800">
                <a:latin typeface="Calibri" pitchFamily="34" charset="0"/>
              </a:rPr>
              <a:t>цифра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i</a:t>
            </a:r>
            <a:r>
              <a:rPr lang="en-US" sz="2800">
                <a:latin typeface="Calibri" pitchFamily="34" charset="0"/>
              </a:rPr>
              <a:t> - </a:t>
            </a:r>
            <a:r>
              <a:rPr lang="ru-RU" sz="2800">
                <a:latin typeface="Calibri" pitchFamily="34" charset="0"/>
              </a:rPr>
              <a:t>позиција цифре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-m </a:t>
            </a:r>
            <a:r>
              <a:rPr lang="en-US" sz="2800">
                <a:latin typeface="Calibri" pitchFamily="34" charset="0"/>
              </a:rPr>
              <a:t>- </a:t>
            </a:r>
            <a:r>
              <a:rPr lang="ru-RU" sz="2800">
                <a:latin typeface="Calibri" pitchFamily="34" charset="0"/>
              </a:rPr>
              <a:t>најнижа позиција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 n</a:t>
            </a:r>
            <a:r>
              <a:rPr lang="en-US" sz="2800">
                <a:latin typeface="Calibri" pitchFamily="34" charset="0"/>
              </a:rPr>
              <a:t> - </a:t>
            </a:r>
            <a:r>
              <a:rPr lang="ru-RU" sz="2800">
                <a:latin typeface="Calibri" pitchFamily="34" charset="0"/>
              </a:rPr>
              <a:t>највиша позиција </a:t>
            </a:r>
            <a:endParaRPr lang="en-US" sz="2800">
              <a:latin typeface="Calibri" pitchFamily="34" charset="0"/>
            </a:endParaRPr>
          </a:p>
        </p:txBody>
      </p:sp>
      <p:pic>
        <p:nvPicPr>
          <p:cNvPr id="18436" name="Picture 2" descr="b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9200" y="4648200"/>
            <a:ext cx="4105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3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2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Општи облик записа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декадног </a:t>
            </a:r>
            <a:r>
              <a:rPr lang="sr-Cyrl-RS" dirty="0" smtClean="0"/>
              <a:t>броја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Декадни бројни систем: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Декадни бројни систем: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320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4825" y="3581400"/>
            <a:ext cx="8229600" cy="2743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Пр.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/>
              <a:t> </a:t>
            </a:r>
            <a:r>
              <a:rPr lang="sr-Cyrl-RS" smtClean="0"/>
              <a:t> </a:t>
            </a:r>
            <a:r>
              <a:rPr lang="sr-Cyrl-RS" sz="1400" smtClean="0"/>
              <a:t>2   1   0</a:t>
            </a:r>
            <a:endParaRPr lang="sr-Cyrl-RS" sz="1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(563)</a:t>
            </a:r>
            <a:r>
              <a:rPr lang="sr-Cyrl-RS" baseline="-25000" dirty="0" smtClean="0"/>
              <a:t>10  </a:t>
            </a:r>
            <a:r>
              <a:rPr lang="sr-Cyrl-RS" dirty="0" smtClean="0"/>
              <a:t>=5*10</a:t>
            </a:r>
            <a:r>
              <a:rPr lang="sr-Cyrl-RS" baseline="30000" dirty="0" smtClean="0"/>
              <a:t>2</a:t>
            </a:r>
            <a:r>
              <a:rPr lang="sr-Cyrl-RS" dirty="0" smtClean="0"/>
              <a:t>+6*10</a:t>
            </a:r>
            <a:r>
              <a:rPr lang="sr-Cyrl-RS" baseline="30000" dirty="0" smtClean="0"/>
              <a:t>1</a:t>
            </a:r>
            <a:r>
              <a:rPr lang="sr-Cyrl-RS" dirty="0" smtClean="0"/>
              <a:t>+3*10</a:t>
            </a:r>
            <a:r>
              <a:rPr lang="sr-Cyrl-RS" baseline="30000" dirty="0" smtClean="0"/>
              <a:t>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              = 500  +  60  +  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/>
              <a:t> </a:t>
            </a:r>
            <a:r>
              <a:rPr lang="sr-Cyrl-RS" dirty="0" smtClean="0"/>
              <a:t>             =563</a:t>
            </a:r>
            <a:endParaRPr lang="en-US" dirty="0"/>
          </a:p>
        </p:txBody>
      </p:sp>
      <p:pic>
        <p:nvPicPr>
          <p:cNvPr id="19462" name="Picture 2" descr="bs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00" y="2157413"/>
            <a:ext cx="383540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3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декадног </a:t>
            </a:r>
            <a:r>
              <a:rPr lang="sr-Cyrl-RS" dirty="0" smtClean="0"/>
              <a:t>у бинарни</a:t>
            </a:r>
            <a:endParaRPr lang="en-US" dirty="0"/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457200" y="1943100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Декадни број делимо са 2 док не дођемо до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Остаци при том дељењу прочитани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>
                <a:latin typeface="Calibri" pitchFamily="34" charset="0"/>
              </a:rPr>
              <a:t> чине бинарни облик полазног броја.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Пример: (157)</a:t>
            </a:r>
            <a:r>
              <a:rPr lang="en-US" sz="2400" baseline="-25000">
                <a:latin typeface="Calibri" pitchFamily="34" charset="0"/>
              </a:rPr>
              <a:t>10 </a:t>
            </a:r>
            <a:r>
              <a:rPr lang="en-US" sz="2400">
                <a:latin typeface="Calibri" pitchFamily="34" charset="0"/>
              </a:rPr>
              <a:t>=(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10011101</a:t>
            </a:r>
            <a:r>
              <a:rPr lang="en-US" sz="2400">
                <a:latin typeface="Calibri" pitchFamily="34" charset="0"/>
              </a:rPr>
              <a:t> )</a:t>
            </a:r>
            <a:r>
              <a:rPr lang="en-US" sz="2400" baseline="-25000">
                <a:latin typeface="Calibri" pitchFamily="34" charset="0"/>
              </a:rPr>
              <a:t>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11788" y="3008313"/>
          <a:ext cx="2741352" cy="30873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/>
                <a:gridCol w="414655"/>
                <a:gridCol w="369073"/>
                <a:gridCol w="467043"/>
                <a:gridCol w="652380"/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(157)</a:t>
                      </a:r>
                      <a:r>
                        <a:rPr lang="sr-Cyrl-RS" sz="1800" baseline="-25000" dirty="0" smtClean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baseline="0" dirty="0" smtClean="0"/>
                        <a:t>78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78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3</a:t>
                      </a:r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3</a:t>
                      </a:r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8483600" y="2871788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br>
              <a:rPr lang="sr-Cyrl-RS" dirty="0" smtClean="0"/>
            </a:br>
            <a:r>
              <a:rPr lang="sr-Cyrl-RS" dirty="0" smtClean="0"/>
              <a:t>декадног у бинарни</a:t>
            </a:r>
            <a:endParaRPr lang="en-US" dirty="0"/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457200" y="1943100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7250113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 smtClean="0"/>
              <a:t>Задаци за вежбање: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r-Cyrl-R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 smtClean="0"/>
              <a:t>Следеће бројеве декадног система превести у бинарни облик: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(1)</a:t>
            </a:r>
            <a:r>
              <a:rPr lang="sr-Cyrl-RS" sz="2400" baseline="-25000" dirty="0" smtClean="0"/>
              <a:t>10</a:t>
            </a:r>
            <a:r>
              <a:rPr lang="sr-Cyrl-RS" sz="2400" dirty="0" smtClean="0"/>
              <a:t>=(  )</a:t>
            </a:r>
            <a:r>
              <a:rPr lang="sr-Cyrl-RS" sz="2400" baseline="-25000" dirty="0" smtClean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(2)</a:t>
            </a:r>
            <a:r>
              <a:rPr lang="sr-Cyrl-RS" sz="2400" baseline="-25000" dirty="0" smtClean="0"/>
              <a:t>10</a:t>
            </a:r>
            <a:r>
              <a:rPr lang="sr-Cyrl-RS" sz="2400" dirty="0"/>
              <a:t>=(  )</a:t>
            </a:r>
            <a:r>
              <a:rPr lang="sr-Cyrl-RS" sz="2400" baseline="-25000" dirty="0" smtClean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(3)</a:t>
            </a:r>
            <a:r>
              <a:rPr lang="sr-Cyrl-RS" sz="2400" baseline="-25000" dirty="0" smtClean="0"/>
              <a:t>10</a:t>
            </a:r>
            <a:r>
              <a:rPr lang="sr-Cyrl-RS" sz="2400" dirty="0" smtClean="0"/>
              <a:t>=(  )</a:t>
            </a:r>
            <a:r>
              <a:rPr lang="sr-Cyrl-RS" sz="2400" baseline="-25000" dirty="0" smtClean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(4)</a:t>
            </a:r>
            <a:r>
              <a:rPr lang="sr-Cyrl-RS" sz="2400" baseline="-25000" dirty="0" smtClean="0"/>
              <a:t>10</a:t>
            </a:r>
            <a:r>
              <a:rPr lang="sr-Cyrl-RS" sz="2400" dirty="0" smtClean="0"/>
              <a:t>=(  )</a:t>
            </a:r>
            <a:r>
              <a:rPr lang="sr-Cyrl-RS" sz="2400" baseline="-25000" dirty="0" smtClean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(64)</a:t>
            </a:r>
            <a:r>
              <a:rPr lang="sr-Cyrl-RS" sz="2400" baseline="-25000" dirty="0" smtClean="0"/>
              <a:t>10</a:t>
            </a:r>
            <a:r>
              <a:rPr lang="sr-Cyrl-RS" sz="2400" dirty="0" smtClean="0"/>
              <a:t>=(  )</a:t>
            </a:r>
            <a:r>
              <a:rPr lang="sr-Cyrl-RS" sz="2400" baseline="-25000" dirty="0" smtClean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(843)</a:t>
            </a:r>
            <a:r>
              <a:rPr lang="sr-Cyrl-RS" sz="2400" baseline="-25000" dirty="0" smtClean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 smtClean="0"/>
          </a:p>
        </p:txBody>
      </p:sp>
      <p:pic>
        <p:nvPicPr>
          <p:cNvPr id="6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</a:t>
            </a:r>
            <a:br>
              <a:rPr lang="sr-Cyrl-RS" dirty="0" smtClean="0"/>
            </a:br>
            <a:r>
              <a:rPr lang="sr-Cyrl-RS" dirty="0" smtClean="0"/>
              <a:t> бинарног у декадни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изнад </a:t>
            </a:r>
            <a:r>
              <a:rPr lang="sr-Cyrl-RS" sz="2400" b="1" dirty="0" smtClean="0">
                <a:solidFill>
                  <a:srgbClr val="FF0000"/>
                </a:solidFill>
              </a:rPr>
              <a:t>бинарног броја </a:t>
            </a:r>
            <a:r>
              <a:rPr lang="sr-Cyrl-RS" sz="2400" dirty="0" smtClean="0"/>
              <a:t>свакој цифри доделимо </a:t>
            </a:r>
            <a:r>
              <a:rPr lang="sr-Cyrl-RS" sz="2400" b="1" dirty="0" smtClean="0">
                <a:solidFill>
                  <a:srgbClr val="00B050"/>
                </a:solidFill>
              </a:rPr>
              <a:t>вредност позиције </a:t>
            </a:r>
            <a:r>
              <a:rPr lang="sr-Cyrl-RS" sz="2400" dirty="0" smtClean="0"/>
              <a:t>на којој се налази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рачунамо </a:t>
            </a:r>
            <a:r>
              <a:rPr lang="sr-Cyrl-RS" sz="2400" b="1" dirty="0" smtClean="0"/>
              <a:t>збир</a:t>
            </a: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rgbClr val="0070C0"/>
                </a:solidFill>
              </a:rPr>
              <a:t>производа</a:t>
            </a:r>
            <a:r>
              <a:rPr lang="sr-Cyrl-RS" sz="2400" dirty="0" smtClean="0"/>
              <a:t> цифре и броја </a:t>
            </a:r>
            <a:r>
              <a:rPr lang="sr-Cyrl-RS" sz="2400" b="1" dirty="0" smtClean="0"/>
              <a:t>2</a:t>
            </a:r>
            <a:r>
              <a:rPr lang="sr-Cyrl-RS" sz="24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/>
              <a:t> </a:t>
            </a:r>
            <a:r>
              <a:rPr lang="sr-Cyrl-RS" sz="2400" dirty="0" smtClean="0"/>
              <a:t>      (основа бинарног система) на степен </a:t>
            </a:r>
            <a:r>
              <a:rPr lang="sr-Cyrl-RS" sz="2400" b="1" dirty="0" smtClean="0">
                <a:solidFill>
                  <a:srgbClr val="00B050"/>
                </a:solidFill>
              </a:rPr>
              <a:t>ознаке позиције</a:t>
            </a:r>
            <a:r>
              <a:rPr lang="sr-Cyrl-RS" sz="2400" dirty="0" smtClean="0"/>
              <a:t>...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/>
              <a:t> </a:t>
            </a:r>
            <a:r>
              <a:rPr lang="sr-Cyrl-RS" sz="2400" dirty="0" smtClean="0"/>
              <a:t>       види пример</a:t>
            </a:r>
            <a:endParaRPr lang="en-US" sz="2400" dirty="0"/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304800" y="3527425"/>
            <a:ext cx="7075488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1200" b="1">
                <a:solidFill>
                  <a:srgbClr val="00B050"/>
                </a:solidFill>
                <a:latin typeface="Calibri" pitchFamily="34" charset="0"/>
              </a:rPr>
              <a:t>6  5  4   3   2  1  0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1101001</a:t>
            </a:r>
            <a:r>
              <a:rPr lang="en-US" sz="2400">
                <a:latin typeface="Calibri" pitchFamily="34" charset="0"/>
              </a:rPr>
              <a:t>)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            =  64   +  32            +   8                        +  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            =  (105)</a:t>
            </a:r>
            <a:r>
              <a:rPr lang="en-US" sz="2400" baseline="-25000">
                <a:latin typeface="Calibri" pitchFamily="34" charset="0"/>
              </a:rPr>
              <a:t>10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99288" y="3505200"/>
          <a:ext cx="1066800" cy="30254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3400"/>
                <a:gridCol w="533400"/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32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br>
              <a:rPr lang="sr-Cyrl-RS" dirty="0" smtClean="0"/>
            </a:br>
            <a:r>
              <a:rPr lang="sr-Cyrl-RS" dirty="0" smtClean="0"/>
              <a:t>бинарног у декадни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7250113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 smtClean="0"/>
              <a:t>Задаци за вежбање: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r-Cyrl-RS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 smtClean="0"/>
              <a:t>Следеће бинарне бројеве превести у декадни облик: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(10101)</a:t>
            </a:r>
            <a:r>
              <a:rPr lang="sr-Cyrl-RS" sz="2400" baseline="-25000" dirty="0" smtClean="0"/>
              <a:t>2</a:t>
            </a:r>
            <a:r>
              <a:rPr lang="sr-Cyrl-RS" sz="2400" dirty="0" smtClean="0"/>
              <a:t>=(  )</a:t>
            </a:r>
            <a:r>
              <a:rPr lang="sr-Cyrl-RS" sz="2400" baseline="-25000" dirty="0" smtClean="0"/>
              <a:t>10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(110001)</a:t>
            </a:r>
            <a:r>
              <a:rPr lang="sr-Cyrl-RS" sz="2400" baseline="-25000" dirty="0" smtClean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</a:t>
            </a:r>
            <a:r>
              <a:rPr lang="sr-Cyrl-RS" sz="2400" dirty="0" smtClean="0"/>
              <a:t>110011)</a:t>
            </a:r>
            <a:r>
              <a:rPr lang="sr-Cyrl-RS" sz="2400" baseline="-25000" dirty="0" smtClean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(1100110)</a:t>
            </a:r>
            <a:r>
              <a:rPr lang="sr-Cyrl-RS" sz="2400" baseline="-25000" dirty="0" smtClean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743825" y="2590800"/>
          <a:ext cx="1066800" cy="30254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3400"/>
                <a:gridCol w="533400"/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32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 smtClean="0"/>
                        <a:t>2</a:t>
                      </a:r>
                      <a:r>
                        <a:rPr lang="sr-Cyrl-RS" b="0" baseline="30000" dirty="0" smtClean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Број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времену палеолита људи су живели у пећинама. Иако су живели веома примитивно, и тада је постојала комуникација међу људима.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неолиту</a:t>
            </a:r>
            <a:r>
              <a:rPr lang="sr-Cyrl-RS" dirty="0" smtClean="0"/>
              <a:t>,  </a:t>
            </a:r>
            <a:r>
              <a:rPr lang="ru-RU" dirty="0" smtClean="0"/>
              <a:t>почетком млађег каменог доба, људи почињу да се баве земљорадњом, трговином. Језик се усавршава, јављају се апстрактни појмови. Веће бројеве представљају комбинацијом мањих.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2488" y="3589338"/>
            <a:ext cx="5002212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Аустралијско племе Камиларои: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1=мал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2=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3=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4=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5=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6=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86518"/>
            <a:ext cx="7206952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Превођење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err="1" smtClean="0"/>
              <a:t>декадног</a:t>
            </a:r>
            <a:r>
              <a:rPr lang="en-US" dirty="0" smtClean="0"/>
              <a:t> у </a:t>
            </a:r>
            <a:r>
              <a:rPr lang="en-US" dirty="0" err="1" smtClean="0"/>
              <a:t>октални</a:t>
            </a:r>
            <a:endParaRPr lang="en-US" dirty="0" smtClean="0"/>
          </a:p>
        </p:txBody>
      </p:sp>
      <p:sp>
        <p:nvSpPr>
          <p:cNvPr id="24579" name="Content Placeholder 2"/>
          <p:cNvSpPr txBox="1">
            <a:spLocks/>
          </p:cNvSpPr>
          <p:nvPr/>
        </p:nvSpPr>
        <p:spPr bwMode="auto">
          <a:xfrm>
            <a:off x="457200" y="1943100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Декадни број делимо са 8 док не дођемо до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Остаци при том дељењу прочитани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>
                <a:latin typeface="Calibri" pitchFamily="34" charset="0"/>
              </a:rPr>
              <a:t> чине октални облик полазног броја.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Пример: (157)</a:t>
            </a:r>
            <a:r>
              <a:rPr lang="en-US" sz="2400" baseline="-25000">
                <a:latin typeface="Calibri" pitchFamily="34" charset="0"/>
              </a:rPr>
              <a:t>10 </a:t>
            </a:r>
            <a:r>
              <a:rPr lang="en-US" sz="2400">
                <a:latin typeface="Calibri" pitchFamily="34" charset="0"/>
              </a:rPr>
              <a:t>=(235)</a:t>
            </a:r>
            <a:r>
              <a:rPr lang="en-US" sz="2400" baseline="-25000">
                <a:latin typeface="Calibri" pitchFamily="34" charset="0"/>
              </a:rPr>
              <a:t>8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05400" y="4002088"/>
          <a:ext cx="2741352" cy="121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/>
                <a:gridCol w="414655"/>
                <a:gridCol w="369073"/>
                <a:gridCol w="467043"/>
                <a:gridCol w="652380"/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(</a:t>
                      </a:r>
                      <a:r>
                        <a:rPr lang="en-US" sz="1800" dirty="0" smtClean="0"/>
                        <a:t>157</a:t>
                      </a:r>
                      <a:r>
                        <a:rPr lang="sr-Cyrl-RS" sz="1800" dirty="0" smtClean="0"/>
                        <a:t>)</a:t>
                      </a:r>
                      <a:r>
                        <a:rPr lang="sr-Cyrl-RS" sz="1800" baseline="-25000" dirty="0" smtClean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 smtClean="0"/>
                        <a:t>:8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6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:8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:8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8153400" y="3124200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Превођење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dirty="0" err="1" smtClean="0"/>
              <a:t>окталног</a:t>
            </a:r>
            <a:r>
              <a:rPr lang="en-US" dirty="0" smtClean="0"/>
              <a:t> у </a:t>
            </a:r>
            <a:r>
              <a:rPr lang="en-US" dirty="0" err="1" smtClean="0"/>
              <a:t>декадни</a:t>
            </a:r>
            <a:endParaRPr lang="en-US" dirty="0" smtClean="0"/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395536" y="16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изнад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окталног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броја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свакој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вредност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којој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налази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рачунамо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збир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</a:rPr>
              <a:t>производа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цифре</a:t>
            </a:r>
            <a:r>
              <a:rPr lang="en-US" sz="2400" dirty="0">
                <a:latin typeface="Calibri" pitchFamily="34" charset="0"/>
              </a:rPr>
              <a:t> и </a:t>
            </a:r>
            <a:endParaRPr lang="en-US" sz="2400" dirty="0" smtClean="0">
              <a:latin typeface="Calibri" pitchFamily="34" charset="0"/>
            </a:endParaRPr>
          </a:p>
          <a:p>
            <a:pPr marL="514350">
              <a:spcBef>
                <a:spcPct val="20000"/>
              </a:spcBef>
            </a:pPr>
            <a:r>
              <a:rPr lang="en-US" sz="2400" dirty="0" err="1" smtClean="0">
                <a:latin typeface="Calibri" pitchFamily="34" charset="0"/>
              </a:rPr>
              <a:t>броја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8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основа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окталног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система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степен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ознаке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dirty="0">
                <a:latin typeface="Calibri" pitchFamily="34" charset="0"/>
              </a:rPr>
              <a:t>... </a:t>
            </a:r>
            <a:r>
              <a:rPr lang="en-US" sz="2400" dirty="0" err="1">
                <a:latin typeface="Calibri" pitchFamily="34" charset="0"/>
              </a:rPr>
              <a:t>види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пример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5604" name="Content Placeholder 2"/>
          <p:cNvSpPr txBox="1">
            <a:spLocks/>
          </p:cNvSpPr>
          <p:nvPr/>
        </p:nvSpPr>
        <p:spPr bwMode="auto">
          <a:xfrm>
            <a:off x="539552" y="3501008"/>
            <a:ext cx="3690938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alibri" pitchFamily="34" charset="0"/>
              </a:rPr>
              <a:t>2  1  0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235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baseline="-25000" dirty="0">
                <a:latin typeface="Calibri" pitchFamily="34" charset="0"/>
              </a:rPr>
              <a:t>8</a:t>
            </a:r>
            <a:r>
              <a:rPr lang="en-US" sz="2400" dirty="0">
                <a:latin typeface="Calibri" pitchFamily="34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 =128  + 24   +  5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 =  (157)</a:t>
            </a:r>
            <a:r>
              <a:rPr lang="en-US" sz="2400" baseline="-25000" dirty="0">
                <a:latin typeface="Calibri" pitchFamily="34" charset="0"/>
              </a:rPr>
              <a:t>10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34200" y="4002088"/>
          <a:ext cx="962343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943"/>
                <a:gridCol w="533400"/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r>
                        <a:rPr lang="sr-Cyrl-RS" b="0" baseline="3000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r>
                        <a:rPr lang="sr-Cyrl-RS" b="0" baseline="3000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r>
                        <a:rPr lang="sr-Cyrl-RS" b="0" baseline="3000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r>
                        <a:rPr lang="sr-Cyrl-RS" b="0" baseline="30000" dirty="0" smtClean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8</a:t>
                      </a:r>
                      <a:r>
                        <a:rPr lang="sr-Cyrl-RS" b="0" baseline="30000" dirty="0" smtClean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256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6518"/>
            <a:ext cx="749498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br>
              <a:rPr lang="sr-Cyrl-RS" dirty="0" smtClean="0"/>
            </a:br>
            <a:r>
              <a:rPr lang="sr-Cyrl-RS" dirty="0" smtClean="0"/>
              <a:t>декадног у хексадекадни</a:t>
            </a:r>
            <a:endParaRPr lang="en-US" dirty="0"/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457200" y="1943100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Декадни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број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са</a:t>
            </a:r>
            <a:r>
              <a:rPr lang="en-US" sz="2400" dirty="0">
                <a:latin typeface="Calibri" pitchFamily="34" charset="0"/>
              </a:rPr>
              <a:t> 16 </a:t>
            </a:r>
            <a:r>
              <a:rPr lang="en-US" sz="2400" dirty="0" err="1">
                <a:latin typeface="Calibri" pitchFamily="34" charset="0"/>
              </a:rPr>
              <a:t>док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дођемо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Остаци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том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дељењу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прочитани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чине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sr-Cyrl-RS" sz="2400" dirty="0" smtClean="0">
                <a:latin typeface="Calibri" pitchFamily="34" charset="0"/>
              </a:rPr>
              <a:t>хексадекадни </a:t>
            </a:r>
            <a:r>
              <a:rPr lang="en-US" sz="2400" dirty="0" err="1" smtClean="0">
                <a:latin typeface="Calibri" pitchFamily="34" charset="0"/>
              </a:rPr>
              <a:t>облик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полазног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броја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Пример</a:t>
            </a:r>
            <a:r>
              <a:rPr lang="en-US" sz="2400" dirty="0">
                <a:latin typeface="Calibri" pitchFamily="34" charset="0"/>
              </a:rPr>
              <a:t>: (123)</a:t>
            </a:r>
            <a:r>
              <a:rPr lang="en-US" sz="2400" baseline="-25000" dirty="0">
                <a:latin typeface="Calibri" pitchFamily="34" charset="0"/>
              </a:rPr>
              <a:t>10 </a:t>
            </a:r>
            <a:r>
              <a:rPr lang="en-US" sz="2400" dirty="0">
                <a:latin typeface="Calibri" pitchFamily="34" charset="0"/>
              </a:rPr>
              <a:t>=(7B)</a:t>
            </a:r>
            <a:r>
              <a:rPr lang="en-US" sz="2400" baseline="-25000" dirty="0">
                <a:latin typeface="Calibri" pitchFamily="34" charset="0"/>
              </a:rPr>
              <a:t>16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05400" y="4002088"/>
          <a:ext cx="2855652" cy="8417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/>
                <a:gridCol w="528955"/>
                <a:gridCol w="369073"/>
                <a:gridCol w="467043"/>
                <a:gridCol w="652380"/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(</a:t>
                      </a:r>
                      <a:r>
                        <a:rPr lang="en-US" sz="1800" dirty="0" smtClean="0"/>
                        <a:t>123</a:t>
                      </a:r>
                      <a:r>
                        <a:rPr lang="sr-Cyrl-RS" sz="1800" dirty="0" smtClean="0"/>
                        <a:t>)</a:t>
                      </a:r>
                      <a:r>
                        <a:rPr lang="sr-Cyrl-RS" sz="1800" baseline="-25000" dirty="0" smtClean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 smtClean="0"/>
                        <a:t>:16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:16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 smtClean="0"/>
                        <a:t>=</a:t>
                      </a:r>
                      <a:endParaRPr lang="en-US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(7)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8153400" y="3124200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br>
              <a:rPr lang="sr-Cyrl-RS" dirty="0" smtClean="0"/>
            </a:br>
            <a:r>
              <a:rPr lang="sr-Cyrl-RS" dirty="0" smtClean="0"/>
              <a:t>хексадекадног у декадни</a:t>
            </a:r>
            <a:endParaRPr lang="en-US" dirty="0"/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539552" y="184482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изнад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хексадекадног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броја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свакој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вредност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којој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налази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рачунамо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збир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</a:rPr>
              <a:t>производа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цифре</a:t>
            </a:r>
            <a:r>
              <a:rPr lang="en-US" sz="2400" dirty="0">
                <a:latin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</a:rPr>
              <a:t>броја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16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основа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хексадекадног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система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степен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ознаке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dirty="0">
                <a:latin typeface="Calibri" pitchFamily="34" charset="0"/>
              </a:rPr>
              <a:t>... </a:t>
            </a:r>
            <a:r>
              <a:rPr lang="en-US" sz="2400" dirty="0" err="1">
                <a:latin typeface="Calibri" pitchFamily="34" charset="0"/>
              </a:rPr>
              <a:t>види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пример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584200" y="3360738"/>
            <a:ext cx="3690938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alibri" pitchFamily="34" charset="0"/>
              </a:rPr>
              <a:t>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7B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baseline="-25000" dirty="0">
                <a:latin typeface="Calibri" pitchFamily="34" charset="0"/>
              </a:rPr>
              <a:t>16</a:t>
            </a:r>
            <a:r>
              <a:rPr lang="en-US" sz="2400" dirty="0">
                <a:latin typeface="Calibri" pitchFamily="34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7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16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11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16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</a:t>
            </a:r>
            <a:r>
              <a:rPr lang="en-US" sz="2400" dirty="0" smtClean="0"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112  +  11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 (123)</a:t>
            </a:r>
            <a:r>
              <a:rPr lang="en-US" sz="2400" baseline="-25000" dirty="0">
                <a:latin typeface="Calibri" pitchFamily="34" charset="0"/>
              </a:rPr>
              <a:t>10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53200" y="4002088"/>
          <a:ext cx="1343343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8765"/>
                <a:gridCol w="744578"/>
              </a:tblGrid>
              <a:tr h="314550"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16</a:t>
                      </a:r>
                      <a:r>
                        <a:rPr lang="sr-Cyrl-RS" b="0" baseline="3000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r>
                        <a:rPr lang="sr-Cyrl-RS" b="0" baseline="3000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550"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16</a:t>
                      </a:r>
                      <a:r>
                        <a:rPr lang="sr-Cyrl-RS" b="0" baseline="30000" dirty="0" smtClean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256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Превођење из </a:t>
            </a:r>
            <a:br>
              <a:rPr lang="sr-Cyrl-RS" dirty="0" smtClean="0"/>
            </a:br>
            <a:r>
              <a:rPr lang="sr-Cyrl-RS" dirty="0" smtClean="0"/>
              <a:t>бинарног у хексадекадни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9248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Пр.      (</a:t>
            </a:r>
            <a:r>
              <a:rPr lang="ru-RU" dirty="0" smtClean="0">
                <a:latin typeface="+mn-lt"/>
                <a:cs typeface="+mn-cs"/>
              </a:rPr>
              <a:t>110011111</a:t>
            </a:r>
            <a:r>
              <a:rPr lang="ru-RU" dirty="0">
                <a:latin typeface="+mn-lt"/>
                <a:cs typeface="+mn-cs"/>
              </a:rPr>
              <a:t>) </a:t>
            </a:r>
            <a:r>
              <a:rPr lang="ru-RU" baseline="-25000" dirty="0">
                <a:latin typeface="+mn-lt"/>
                <a:cs typeface="+mn-cs"/>
              </a:rPr>
              <a:t>2 </a:t>
            </a:r>
            <a:r>
              <a:rPr lang="ru-RU" dirty="0">
                <a:latin typeface="+mn-lt"/>
                <a:cs typeface="+mn-cs"/>
              </a:rPr>
              <a:t>=(</a:t>
            </a:r>
            <a:r>
              <a:rPr lang="en-US" dirty="0">
                <a:latin typeface="+mn-lt"/>
                <a:cs typeface="+mn-cs"/>
              </a:rPr>
              <a:t>           </a:t>
            </a:r>
            <a:r>
              <a:rPr lang="ru-RU" dirty="0">
                <a:latin typeface="+mn-lt"/>
                <a:cs typeface="+mn-cs"/>
              </a:rPr>
              <a:t>)</a:t>
            </a:r>
            <a:r>
              <a:rPr lang="ru-RU" baseline="-25000" dirty="0">
                <a:latin typeface="+mn-lt"/>
                <a:cs typeface="+mn-cs"/>
              </a:rPr>
              <a:t>16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Бинарне цифре групишемо у групе од по 4 цифре почев од цифре са најмањом тежином.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Уколико у последњој групи нема 4 цифре допуњавамо 0.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Сваки четвороцифрени бинарни број преводимо у </a:t>
            </a:r>
            <a:r>
              <a:rPr lang="sr-Cyrl-RS" dirty="0">
                <a:latin typeface="+mn-lt"/>
                <a:cs typeface="+mn-cs"/>
              </a:rPr>
              <a:t>хексадекадни</a:t>
            </a:r>
            <a:r>
              <a:rPr lang="ru-RU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581400"/>
          <a:ext cx="73152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65760"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бинарни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791200" y="3168650"/>
            <a:ext cx="0" cy="15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86200" y="3194050"/>
            <a:ext cx="0" cy="15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31840" y="3573016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73113" y="5815013"/>
            <a:ext cx="18085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       1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0</a:t>
            </a:r>
            <a:r>
              <a:rPr lang="en-US" dirty="0">
                <a:latin typeface="Calibri" pitchFamily="34" charset="0"/>
              </a:rPr>
              <a:t>=1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0" y="5413375"/>
            <a:ext cx="4001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011</a:t>
            </a:r>
            <a:r>
              <a:rPr lang="en-US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0 </a:t>
            </a:r>
            <a:r>
              <a:rPr lang="en-US" dirty="0">
                <a:latin typeface="Calibri" pitchFamily="34" charset="0"/>
              </a:rPr>
              <a:t>=8+2+1=11=B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67744" y="5805264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9992" y="5373216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3113" y="4895850"/>
            <a:ext cx="37208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111</a:t>
            </a:r>
            <a:r>
              <a:rPr lang="en-US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+ 1*2</a:t>
            </a:r>
            <a:r>
              <a:rPr lang="en-US" baseline="30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0 </a:t>
            </a:r>
            <a:r>
              <a:rPr lang="en-US" dirty="0">
                <a:latin typeface="Calibri" pitchFamily="34" charset="0"/>
              </a:rPr>
              <a:t>=4+2+1=7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20116" y="4895334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7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4828" y="3194509"/>
            <a:ext cx="102423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1B7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67302" y="3582682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77277" y="3573016"/>
            <a:ext cx="3784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4" name="Picture 23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2428E-6 L 0.26042 -0.139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1" y="-6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5607E-7 L 0.03889 -0.2159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10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35838E-7 L 0.08055 -0.2767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-13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73988E-6 L -0.12951 -0.2390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6" y="-11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Реши задатке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(1100011) </a:t>
            </a:r>
            <a:r>
              <a:rPr lang="ru-RU" baseline="-25000" dirty="0" smtClean="0"/>
              <a:t>2 </a:t>
            </a:r>
            <a:r>
              <a:rPr lang="ru-RU" dirty="0" smtClean="0"/>
              <a:t>=(</a:t>
            </a:r>
            <a:r>
              <a:rPr lang="en-US" dirty="0" smtClean="0"/>
              <a:t>           </a:t>
            </a:r>
            <a:r>
              <a:rPr lang="ru-RU" dirty="0" smtClean="0"/>
              <a:t>)</a:t>
            </a:r>
            <a:r>
              <a:rPr lang="ru-RU" baseline="-25000" dirty="0" smtClean="0"/>
              <a:t>16</a:t>
            </a:r>
          </a:p>
          <a:p>
            <a:r>
              <a:rPr lang="ru-RU" dirty="0" smtClean="0"/>
              <a:t>(110010011) </a:t>
            </a:r>
            <a:r>
              <a:rPr lang="ru-RU" baseline="-25000" dirty="0" smtClean="0"/>
              <a:t>2 </a:t>
            </a:r>
            <a:r>
              <a:rPr lang="ru-RU" dirty="0" smtClean="0"/>
              <a:t>=(</a:t>
            </a:r>
            <a:r>
              <a:rPr lang="en-US" dirty="0" smtClean="0"/>
              <a:t>           </a:t>
            </a:r>
            <a:r>
              <a:rPr lang="ru-RU" dirty="0" smtClean="0"/>
              <a:t>)</a:t>
            </a:r>
            <a:r>
              <a:rPr lang="ru-RU" baseline="-25000" dirty="0" smtClean="0"/>
              <a:t>16</a:t>
            </a:r>
          </a:p>
          <a:p>
            <a:endParaRPr lang="ru-RU" baseline="-25000" dirty="0" smtClean="0"/>
          </a:p>
          <a:p>
            <a:pPr>
              <a:buNone/>
            </a:pPr>
            <a:r>
              <a:rPr lang="ru-RU" baseline="-25000" dirty="0" smtClean="0"/>
              <a:t>и обрнуто:</a:t>
            </a:r>
            <a:endParaRPr lang="en-US" baseline="-25000" dirty="0" smtClean="0"/>
          </a:p>
          <a:p>
            <a:r>
              <a:rPr lang="ru-RU" dirty="0" smtClean="0"/>
              <a:t>(</a:t>
            </a:r>
            <a:r>
              <a:rPr lang="en-US" dirty="0" smtClean="0"/>
              <a:t> D</a:t>
            </a:r>
            <a:r>
              <a:rPr lang="ru-RU" dirty="0" smtClean="0"/>
              <a:t>)</a:t>
            </a:r>
            <a:r>
              <a:rPr lang="ru-RU" baseline="-25000" dirty="0" smtClean="0"/>
              <a:t>16</a:t>
            </a:r>
            <a:r>
              <a:rPr lang="en-US" baseline="-25000" dirty="0" smtClean="0"/>
              <a:t>       </a:t>
            </a:r>
            <a:r>
              <a:rPr lang="ru-RU" dirty="0" smtClean="0"/>
              <a:t> = (  </a:t>
            </a:r>
            <a:r>
              <a:rPr lang="en-US" dirty="0" smtClean="0"/>
              <a:t>          </a:t>
            </a:r>
            <a:r>
              <a:rPr lang="ru-RU" dirty="0" smtClean="0"/>
              <a:t>) </a:t>
            </a:r>
            <a:r>
              <a:rPr lang="ru-RU" baseline="-25000" dirty="0" smtClean="0"/>
              <a:t>2</a:t>
            </a:r>
            <a:endParaRPr lang="en-US" baseline="-25000" dirty="0" smtClean="0"/>
          </a:p>
          <a:p>
            <a:r>
              <a:rPr lang="ru-RU" dirty="0" smtClean="0"/>
              <a:t>(</a:t>
            </a:r>
            <a:r>
              <a:rPr lang="en-US" dirty="0" smtClean="0"/>
              <a:t> FF</a:t>
            </a:r>
            <a:r>
              <a:rPr lang="ru-RU" dirty="0" smtClean="0"/>
              <a:t>)</a:t>
            </a:r>
            <a:r>
              <a:rPr lang="ru-RU" baseline="-25000" dirty="0" smtClean="0"/>
              <a:t>16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= ( </a:t>
            </a:r>
            <a:r>
              <a:rPr lang="en-US" dirty="0" smtClean="0"/>
              <a:t>               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) </a:t>
            </a:r>
            <a:r>
              <a:rPr lang="ru-RU" baseline="-25000" dirty="0" smtClean="0"/>
              <a:t>2</a:t>
            </a:r>
            <a:endParaRPr lang="sr-Cyrl-CS" dirty="0" smtClean="0"/>
          </a:p>
          <a:p>
            <a:r>
              <a:rPr lang="ru-RU" dirty="0" smtClean="0"/>
              <a:t>(</a:t>
            </a:r>
            <a:r>
              <a:rPr lang="en-US" dirty="0" smtClean="0"/>
              <a:t> </a:t>
            </a:r>
            <a:r>
              <a:rPr lang="sr-Cyrl-RS" dirty="0" smtClean="0"/>
              <a:t>А</a:t>
            </a:r>
            <a:r>
              <a:rPr lang="en-US" dirty="0" smtClean="0"/>
              <a:t>2E</a:t>
            </a:r>
            <a:r>
              <a:rPr lang="ru-RU" dirty="0" smtClean="0"/>
              <a:t>)</a:t>
            </a:r>
            <a:r>
              <a:rPr lang="ru-RU" baseline="-25000" dirty="0" smtClean="0"/>
              <a:t>16</a:t>
            </a:r>
            <a:r>
              <a:rPr lang="ru-RU" dirty="0" smtClean="0"/>
              <a:t> = (</a:t>
            </a:r>
            <a:r>
              <a:rPr lang="en-US" dirty="0" smtClean="0"/>
              <a:t>                           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) </a:t>
            </a:r>
            <a:r>
              <a:rPr lang="ru-RU" baseline="-25000" dirty="0" smtClean="0"/>
              <a:t>2</a:t>
            </a:r>
            <a:endParaRPr lang="sr-Cyrl-CS" dirty="0"/>
          </a:p>
        </p:txBody>
      </p:sp>
      <p:pic>
        <p:nvPicPr>
          <p:cNvPr id="4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sr-Cyrl-RS" dirty="0" smtClean="0"/>
              <a:t>Примери коришћења </a:t>
            </a:r>
            <a:br>
              <a:rPr lang="sr-Cyrl-RS" dirty="0" smtClean="0"/>
            </a:br>
            <a:r>
              <a:rPr lang="sr-Cyrl-RS" dirty="0" smtClean="0"/>
              <a:t>хексадекадног записа броја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За дефинисање боје на рачунару се користи </a:t>
            </a:r>
            <a:r>
              <a:rPr lang="en-US" dirty="0" smtClean="0"/>
              <a:t>RGB </a:t>
            </a:r>
            <a:r>
              <a:rPr lang="sr-Cyrl-RS" dirty="0" smtClean="0"/>
              <a:t>мод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ed-</a:t>
            </a:r>
            <a:r>
              <a:rPr lang="en-US" b="1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reen-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lue)</a:t>
            </a:r>
            <a:r>
              <a:rPr lang="sr-Cyrl-RS" dirty="0" smtClean="0"/>
              <a:t> – бројчано се дефинише колико у датој боји има црвене, колико зелене, а колико плаве боје.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Ове бројчане вредности основних боја могу </a:t>
            </a:r>
            <a:r>
              <a:rPr lang="sr-Cyrl-RS" dirty="0" smtClean="0"/>
              <a:t>узимати вредност </a:t>
            </a:r>
            <a:r>
              <a:rPr lang="sr-Cyrl-RS" dirty="0" smtClean="0"/>
              <a:t>од 0-255.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На овај начин може се дефинисати </a:t>
            </a:r>
            <a:r>
              <a:rPr lang="sr-Cyrl-CS" dirty="0" smtClean="0"/>
              <a:t>16 777 216 различитих нијанси </a:t>
            </a:r>
            <a:r>
              <a:rPr lang="sr-Cyrl-CS" dirty="0" smtClean="0"/>
              <a:t>боја.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>
              <a:buNone/>
            </a:pPr>
            <a:endParaRPr lang="sr-Cyrl-CS" dirty="0"/>
          </a:p>
        </p:txBody>
      </p:sp>
      <p:pic>
        <p:nvPicPr>
          <p:cNvPr id="5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sr-Cyrl-RS" dirty="0" smtClean="0"/>
              <a:t>Примери </a:t>
            </a:r>
            <a:r>
              <a:rPr lang="sr-Cyrl-RS" dirty="0" smtClean="0"/>
              <a:t>записа </a:t>
            </a:r>
            <a:br>
              <a:rPr lang="sr-Cyrl-RS" dirty="0" smtClean="0"/>
            </a:br>
            <a:r>
              <a:rPr lang="sr-Cyrl-RS" dirty="0" smtClean="0"/>
              <a:t>боја на рачунару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496944" cy="1008111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 smtClean="0"/>
              <a:t>У било ком програму који има могућност подешавања боја отвори прозор за дефинисање броја: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>
              <a:buNone/>
            </a:pPr>
            <a:endParaRPr lang="sr-Cyrl-C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8737475" cy="415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  <p:pic>
        <p:nvPicPr>
          <p:cNvPr id="8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79512" y="18864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Попуни табелу</a:t>
            </a:r>
            <a:endParaRPr lang="sr-Cyrl-C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9512" y="1340769"/>
          <a:ext cx="8784976" cy="47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872208"/>
                <a:gridCol w="3816424"/>
                <a:gridCol w="1728192"/>
              </a:tblGrid>
              <a:tr h="56770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Боја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Боја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Бинарни</a:t>
                      </a:r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 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RGB(0,255,0)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B8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RGB(184,184,184)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55776" y="6165304"/>
            <a:ext cx="424847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800" dirty="0" smtClean="0">
                <a:latin typeface="+mn-lt"/>
                <a:cs typeface="+mn-cs"/>
              </a:rPr>
              <a:t>Шта можеш да закључиш?</a:t>
            </a:r>
            <a:endParaRPr kumimoji="0" lang="sr-Cyrl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  <p:pic>
        <p:nvPicPr>
          <p:cNvPr id="10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520" y="18864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Закључак</a:t>
            </a:r>
            <a:endParaRPr lang="sr-Cyrl-C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9512" y="1340769"/>
          <a:ext cx="8784976" cy="47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872208"/>
                <a:gridCol w="3816424"/>
                <a:gridCol w="1728192"/>
              </a:tblGrid>
              <a:tr h="56770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Боја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Боја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Бинарни</a:t>
                      </a:r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r>
                        <a:rPr lang="sr-Cyrl-RS" baseline="0" dirty="0" smtClean="0">
                          <a:solidFill>
                            <a:schemeClr val="tx1"/>
                          </a:solidFill>
                        </a:rPr>
                        <a:t> 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(0, 0, 0)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(11111111, 11111111, 11111111)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(FF, FF, FF)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(11111111,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(FF, 0, 0)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RGB(0,255,0)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11111111,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(0, FF, FF)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11111111)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(0, 0, FF)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(11111111, 11111111,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(FF, FF, 0)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RGB(0,255,255)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11111111, 11111111)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(0, FF, FF)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RGB(255,0,255)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(11111111, </a:t>
                      </a:r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11111111)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(FF, 0, FF)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B8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RGB(184,184,184)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(10111000, 10111000, 10111000)</a:t>
                      </a:r>
                      <a:r>
                        <a:rPr lang="sr-Cyrl-R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(B8, B8, B8)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6165304"/>
            <a:ext cx="79928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800" dirty="0" smtClean="0">
                <a:latin typeface="+mn-lt"/>
                <a:cs typeface="+mn-cs"/>
              </a:rPr>
              <a:t>Хексадекадни запис је знатно краћи од бинарног.</a:t>
            </a:r>
            <a:endParaRPr kumimoji="0" lang="sr-Cyrl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028384" y="18864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238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Цифра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3276600"/>
            <a:ext cx="8229600" cy="685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Цифра је симбол којим се записује број.</a:t>
            </a:r>
            <a:endParaRPr lang="en-US" dirty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1966913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Паралелно са развојем писма, развијали су се и знакови за приказ бројева – ЦИФРЕ.</a:t>
            </a:r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14338" y="1390650"/>
            <a:ext cx="8229600" cy="2360613"/>
          </a:xfrm>
        </p:spPr>
        <p:txBody>
          <a:bodyPr/>
          <a:lstStyle/>
          <a:p>
            <a:pPr eaLnBrk="1" hangingPunct="1"/>
            <a:r>
              <a:rPr lang="en-US" smtClean="0"/>
              <a:t>Сабирање: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63738" y="4608513"/>
          <a:ext cx="576071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88"/>
                <a:gridCol w="670111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4470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solidFill>
                            <a:schemeClr val="tx2"/>
                          </a:solidFill>
                        </a:rPr>
                        <a:t>пренос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38590" y="593369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5613" y="593145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3941" y="593369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45183" y="593145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9798" y="593145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8790" y="593369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6153" y="593145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51175" y="1525588"/>
          <a:ext cx="31089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/>
                <a:gridCol w="365760"/>
                <a:gridCol w="365760"/>
                <a:gridCol w="365760"/>
                <a:gridCol w="731520"/>
                <a:gridCol w="9144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Таблица сабирања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цифре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збир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пренос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410368" y="593369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819" name="TextBox 13"/>
          <p:cNvSpPr txBox="1">
            <a:spLocks noChangeArrowheads="1"/>
          </p:cNvSpPr>
          <p:nvPr/>
        </p:nvSpPr>
        <p:spPr bwMode="auto">
          <a:xfrm>
            <a:off x="592138" y="4508500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sp>
        <p:nvSpPr>
          <p:cNvPr id="30820" name="TextBox 14"/>
          <p:cNvSpPr txBox="1">
            <a:spLocks noChangeArrowheads="1"/>
          </p:cNvSpPr>
          <p:nvPr/>
        </p:nvSpPr>
        <p:spPr bwMode="auto">
          <a:xfrm>
            <a:off x="1270000" y="3011488"/>
            <a:ext cx="151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1+0=(1)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30821" name="TextBox 16"/>
          <p:cNvSpPr txBox="1">
            <a:spLocks noChangeArrowheads="1"/>
          </p:cNvSpPr>
          <p:nvPr/>
        </p:nvSpPr>
        <p:spPr bwMode="auto">
          <a:xfrm>
            <a:off x="976313" y="3751263"/>
            <a:ext cx="18653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1+1+1=(3)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=(11)</a:t>
            </a:r>
            <a:r>
              <a:rPr lang="en-US" baseline="-25000">
                <a:latin typeface="Calibri" pitchFamily="34" charset="0"/>
              </a:rPr>
              <a:t>2</a:t>
            </a:r>
          </a:p>
          <a:p>
            <a:r>
              <a:rPr lang="en-US" baseline="-25000">
                <a:latin typeface="Calibri" pitchFamily="34" charset="0"/>
              </a:rPr>
              <a:t>...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74713" y="2281238"/>
            <a:ext cx="1916112" cy="2024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23" name="TextBox 18"/>
          <p:cNvSpPr txBox="1">
            <a:spLocks noChangeArrowheads="1"/>
          </p:cNvSpPr>
          <p:nvPr/>
        </p:nvSpPr>
        <p:spPr bwMode="auto">
          <a:xfrm>
            <a:off x="1301750" y="2284413"/>
            <a:ext cx="151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0+0=(0)</a:t>
            </a:r>
            <a:r>
              <a:rPr lang="en-US" baseline="-25000" dirty="0">
                <a:latin typeface="Calibri" pitchFamily="34" charset="0"/>
              </a:rPr>
              <a:t>10</a:t>
            </a:r>
            <a:r>
              <a:rPr lang="en-US" dirty="0">
                <a:latin typeface="Calibri" pitchFamily="34" charset="0"/>
              </a:rPr>
              <a:t>=(0)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30824" name="TextBox 19"/>
          <p:cNvSpPr txBox="1">
            <a:spLocks noChangeArrowheads="1"/>
          </p:cNvSpPr>
          <p:nvPr/>
        </p:nvSpPr>
        <p:spPr bwMode="auto">
          <a:xfrm>
            <a:off x="1270000" y="2635250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0+1=(1)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30825" name="TextBox 20"/>
          <p:cNvSpPr txBox="1">
            <a:spLocks noChangeArrowheads="1"/>
          </p:cNvSpPr>
          <p:nvPr/>
        </p:nvSpPr>
        <p:spPr bwMode="auto">
          <a:xfrm>
            <a:off x="1192213" y="3389313"/>
            <a:ext cx="167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1+1=(2)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=(10)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pic>
        <p:nvPicPr>
          <p:cNvPr id="21" name="Picture 20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332656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023 L -0.05764 -0.178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00532 L -0.0342 -0.183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-0.18301 L -0.03646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Сабери бројеве: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11001101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10111100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11001000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10100110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11111111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11111111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2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5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sr-Cyrl-RS" baseline="-25000" dirty="0" smtClean="0">
                <a:latin typeface="Calibri" pitchFamily="34" charset="0"/>
              </a:rPr>
              <a:t>8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6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sr-Cyrl-RS" baseline="-25000" dirty="0" smtClean="0">
                <a:latin typeface="Calibri" pitchFamily="34" charset="0"/>
              </a:rPr>
              <a:t>8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15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sr-Cyrl-RS" baseline="-25000" dirty="0" smtClean="0">
                <a:latin typeface="Calibri" pitchFamily="34" charset="0"/>
              </a:rPr>
              <a:t>8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14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sr-Cyrl-RS" baseline="-25000" dirty="0" smtClean="0">
                <a:latin typeface="Calibri" pitchFamily="34" charset="0"/>
              </a:rPr>
              <a:t>8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А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sr-Cyrl-RS" baseline="-25000" dirty="0" smtClean="0">
                <a:latin typeface="Calibri" pitchFamily="34" charset="0"/>
              </a:rPr>
              <a:t>16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(8)</a:t>
            </a:r>
            <a:r>
              <a:rPr lang="sr-Cyrl-RS" baseline="-25000" dirty="0" smtClean="0">
                <a:latin typeface="Calibri" pitchFamily="34" charset="0"/>
              </a:rPr>
              <a:t>16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sr-Cyrl-RS" dirty="0" smtClean="0">
                <a:latin typeface="Calibri" pitchFamily="34" charset="0"/>
              </a:rPr>
              <a:t>АА</a:t>
            </a:r>
            <a:r>
              <a:rPr lang="en-US" dirty="0" smtClean="0">
                <a:latin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</a:rPr>
              <a:t>16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 + </a:t>
            </a:r>
            <a:r>
              <a:rPr lang="en-US" dirty="0" smtClean="0">
                <a:latin typeface="Calibri" pitchFamily="34" charset="0"/>
              </a:rPr>
              <a:t>(EE)</a:t>
            </a:r>
            <a:r>
              <a:rPr lang="en-US" baseline="-25000" dirty="0" smtClean="0">
                <a:latin typeface="Calibri" pitchFamily="34" charset="0"/>
              </a:rPr>
              <a:t>16</a:t>
            </a:r>
            <a:r>
              <a:rPr lang="sr-Cyrl-RS" baseline="-25000" dirty="0" smtClean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=</a:t>
            </a:r>
          </a:p>
          <a:p>
            <a:endParaRPr lang="sr-Cyrl-RS" dirty="0" smtClean="0">
              <a:latin typeface="Calibri" pitchFamily="34" charset="0"/>
            </a:endParaRPr>
          </a:p>
          <a:p>
            <a:pPr>
              <a:buNone/>
            </a:pPr>
            <a:endParaRPr lang="sr-Cyrl-CS" dirty="0" smtClean="0"/>
          </a:p>
          <a:p>
            <a:endParaRPr lang="sr-Cyrl-CS" dirty="0"/>
          </a:p>
        </p:txBody>
      </p:sp>
      <p:pic>
        <p:nvPicPr>
          <p:cNvPr id="4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6093296"/>
            <a:ext cx="76328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800" dirty="0" smtClean="0">
                <a:latin typeface="+mn-lt"/>
                <a:cs typeface="+mn-cs"/>
              </a:rPr>
              <a:t>Резултате које добијеш провери на калкулатору.</a:t>
            </a:r>
            <a:endParaRPr kumimoji="0" lang="sr-Cyrl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sr-Cyrl-C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Одузимање: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14538" y="3979863"/>
          <a:ext cx="5760719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88"/>
                <a:gridCol w="670111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8229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>
                          <a:solidFill>
                            <a:schemeClr val="tx2"/>
                          </a:solidFill>
                        </a:rPr>
                        <a:t>позајмица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32207" y="548640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89230" y="548416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07558" y="548640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548416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1450" y="5484813"/>
            <a:ext cx="1841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0638" y="5486400"/>
            <a:ext cx="184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7063" y="5484813"/>
            <a:ext cx="18573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1525" y="5486400"/>
            <a:ext cx="184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797" name="TextBox 13"/>
          <p:cNvSpPr txBox="1">
            <a:spLocks noChangeArrowheads="1"/>
          </p:cNvSpPr>
          <p:nvPr/>
        </p:nvSpPr>
        <p:spPr bwMode="auto">
          <a:xfrm>
            <a:off x="685800" y="4060825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32773" y="5119717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2208" y="4724400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89229" y="4430876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65690" y="5107629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89230" y="510763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01920" y="4725055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8974" y="4725055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08627" y="5107630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14852" y="5119717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89231" y="4725055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32836" y="4716780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65690" y="4725055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79925" y="296703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65690" y="4419290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84242" y="4725055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07559" y="4716779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65689" y="441929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14851" y="441929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9963" y="2228850"/>
            <a:ext cx="7593012" cy="1476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Када 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 са места веће тежине пребацимо на место мање тежине: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dirty="0">
                <a:latin typeface="+mn-lt"/>
                <a:cs typeface="+mn-cs"/>
              </a:rPr>
              <a:t>на њеном месту остаје </a:t>
            </a:r>
            <a:r>
              <a:rPr lang="sr-Cyrl-RS" b="1" dirty="0">
                <a:solidFill>
                  <a:srgbClr val="00B050"/>
                </a:solidFill>
                <a:latin typeface="+mn-lt"/>
                <a:cs typeface="+mn-cs"/>
              </a:rPr>
              <a:t>0</a:t>
            </a:r>
            <a:r>
              <a:rPr lang="sr-Cyrl-RS" dirty="0">
                <a:latin typeface="+mn-lt"/>
                <a:cs typeface="+mn-cs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dirty="0">
                <a:latin typeface="+mn-lt"/>
                <a:cs typeface="+mn-cs"/>
              </a:rPr>
              <a:t>а на месту мање тежине уписујемо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 </a:t>
            </a:r>
            <a:r>
              <a:rPr lang="sr-Cyrl-RS" dirty="0">
                <a:latin typeface="+mn-lt"/>
                <a:cs typeface="+mn-cs"/>
              </a:rPr>
              <a:t>и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јер је 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 </a:t>
            </a:r>
            <a:r>
              <a:rPr lang="sr-Cyrl-RS" dirty="0">
                <a:latin typeface="+mn-lt"/>
                <a:cs typeface="+mn-cs"/>
              </a:rPr>
              <a:t>добијена  сабирањем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+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=(2)</a:t>
            </a:r>
            <a:r>
              <a:rPr lang="sr-Cyrl-RS" baseline="-25000" dirty="0">
                <a:latin typeface="+mn-lt"/>
                <a:cs typeface="+mn-cs"/>
              </a:rPr>
              <a:t>10</a:t>
            </a:r>
            <a:r>
              <a:rPr lang="sr-Cyrl-RS" dirty="0">
                <a:latin typeface="+mn-lt"/>
                <a:cs typeface="+mn-cs"/>
              </a:rPr>
              <a:t>=(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sr-Cyrl-RS" b="1" dirty="0">
                <a:solidFill>
                  <a:srgbClr val="00B050"/>
                </a:solidFill>
                <a:latin typeface="+mn-lt"/>
                <a:cs typeface="+mn-cs"/>
              </a:rPr>
              <a:t>0</a:t>
            </a:r>
            <a:r>
              <a:rPr lang="sr-Cyrl-RS" dirty="0">
                <a:latin typeface="+mn-lt"/>
                <a:cs typeface="+mn-cs"/>
              </a:rPr>
              <a:t>)</a:t>
            </a:r>
            <a:r>
              <a:rPr lang="sr-Cyrl-RS" baseline="-25000" dirty="0">
                <a:latin typeface="+mn-lt"/>
                <a:cs typeface="+mn-cs"/>
              </a:rPr>
              <a:t>2</a:t>
            </a:r>
            <a:endParaRPr lang="en-US" baseline="-25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4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1111 L 0.05313 -0.10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10828E-7 L 0.07083 -0.10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06076 -0.0557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7" grpId="0"/>
      <p:bldP spid="20" grpId="0"/>
      <p:bldP spid="21" grpId="0"/>
      <p:bldP spid="28" grpId="0"/>
      <p:bldP spid="29" grpId="0"/>
      <p:bldP spid="30" grpId="0"/>
      <p:bldP spid="31" grpId="0"/>
      <p:bldP spid="31" grpId="1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14338" y="1390650"/>
            <a:ext cx="8229600" cy="2360613"/>
          </a:xfrm>
        </p:spPr>
        <p:txBody>
          <a:bodyPr/>
          <a:lstStyle/>
          <a:p>
            <a:pPr eaLnBrk="1" hangingPunct="1"/>
            <a:r>
              <a:rPr lang="en-US" smtClean="0"/>
              <a:t>Множење:</a:t>
            </a:r>
          </a:p>
        </p:txBody>
      </p:sp>
      <p:sp>
        <p:nvSpPr>
          <p:cNvPr id="32772" name="TextBox 13"/>
          <p:cNvSpPr txBox="1">
            <a:spLocks noChangeArrowheads="1"/>
          </p:cNvSpPr>
          <p:nvPr/>
        </p:nvSpPr>
        <p:spPr bwMode="auto">
          <a:xfrm>
            <a:off x="565150" y="2049463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768600" y="2579688"/>
          <a:ext cx="3657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132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+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685024" y="443957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40019" y="367757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21536" y="253234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7666" y="256059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85024" y="256086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84824" y="253234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6784" y="253234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80157" y="253234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44636" y="255008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85024" y="331339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40575" y="329434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48607" y="329434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87666" y="399696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71934" y="400050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10206" y="400458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40322" y="329434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44636" y="442433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87666" y="367757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27421" y="367757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84824" y="367757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27421" y="400458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60693" y="441671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49213" y="298638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84824" y="299019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55765" y="443261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84824" y="444627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51048" y="296956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254682" y="440909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621939" y="442341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4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23" grpId="0"/>
      <p:bldP spid="25" grpId="0" build="allAtOnce"/>
      <p:bldP spid="25" grpId="1" build="allAtOnce"/>
      <p:bldP spid="25" grpId="2" build="allAtOnce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4338" y="1390650"/>
            <a:ext cx="8229600" cy="1027113"/>
          </a:xfrm>
        </p:spPr>
        <p:txBody>
          <a:bodyPr/>
          <a:lstStyle/>
          <a:p>
            <a:pPr eaLnBrk="1" hangingPunct="1"/>
            <a:r>
              <a:rPr lang="en-US" smtClean="0"/>
              <a:t>Дељење:</a:t>
            </a:r>
          </a:p>
        </p:txBody>
      </p:sp>
      <p:sp>
        <p:nvSpPr>
          <p:cNvPr id="33796" name="TextBox 13"/>
          <p:cNvSpPr txBox="1">
            <a:spLocks noChangeArrowheads="1"/>
          </p:cNvSpPr>
          <p:nvPr/>
        </p:nvSpPr>
        <p:spPr bwMode="auto">
          <a:xfrm>
            <a:off x="565150" y="2049463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548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1592753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11953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45353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00595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16316" y="2563629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02353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38800" y="2547889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641085" y="295844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02353" y="295844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15806" y="3422498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96000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13626" y="419546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63043" y="3814743"/>
            <a:ext cx="4456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345353" y="419546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53200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77117" y="4641389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60636" y="507588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3408363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3276600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149590" y="3420111"/>
            <a:ext cx="4456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cxnSp>
        <p:nvCxnSpPr>
          <p:cNvPr id="17" name="Straight Arrow Connector 16"/>
          <p:cNvCxnSpPr>
            <a:stCxn id="54" idx="2"/>
            <a:endCxn id="62" idx="0"/>
          </p:cNvCxnSpPr>
          <p:nvPr/>
        </p:nvCxnSpPr>
        <p:spPr>
          <a:xfrm>
            <a:off x="2981325" y="3025775"/>
            <a:ext cx="4763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649538" y="4195763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563813" y="4094163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6" idx="0"/>
          </p:cNvCxnSpPr>
          <p:nvPr/>
        </p:nvCxnSpPr>
        <p:spPr>
          <a:xfrm>
            <a:off x="3514725" y="3078163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25800" y="5119688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155950" y="5022850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8135888" y="18864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56" grpId="1"/>
      <p:bldP spid="56" grpId="2"/>
      <p:bldP spid="57" grpId="0"/>
      <p:bldP spid="57" grpId="1"/>
      <p:bldP spid="57" grpId="2"/>
      <p:bldP spid="58" grpId="0"/>
      <p:bldP spid="60" grpId="0"/>
      <p:bldP spid="61" grpId="0"/>
      <p:bldP spid="62" grpId="0"/>
      <p:bldP spid="62" grpId="1"/>
      <p:bldP spid="64" grpId="0"/>
      <p:bldP spid="64" grpId="1"/>
      <p:bldP spid="65" grpId="0"/>
      <p:bldP spid="66" grpId="0"/>
      <p:bldP spid="66" grpId="1"/>
      <p:bldP spid="69" grpId="0"/>
      <p:bldP spid="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Коришћење калкулатора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1828800"/>
          </a:xfrm>
        </p:spPr>
        <p:txBody>
          <a:bodyPr/>
          <a:lstStyle/>
          <a:p>
            <a:pPr marL="514350" indent="-514350" eaLnBrk="1" hangingPunct="1"/>
            <a:r>
              <a:rPr lang="sr-Cyrl-RS" sz="2800" dirty="0" smtClean="0"/>
              <a:t>Покрени калкулатор који сигурно имаш на свом рачунару.</a:t>
            </a:r>
          </a:p>
          <a:p>
            <a:pPr marL="514350" indent="-514350" eaLnBrk="1" hangingPunct="1"/>
            <a:r>
              <a:rPr lang="sr-Cyrl-RS" sz="2800" dirty="0" smtClean="0"/>
              <a:t>Пребаци га </a:t>
            </a:r>
            <a:r>
              <a:rPr lang="en-US" sz="2800" dirty="0" smtClean="0"/>
              <a:t>Programmer </a:t>
            </a:r>
            <a:r>
              <a:rPr lang="sr-Cyrl-RS" sz="2800" dirty="0" smtClean="0"/>
              <a:t>мод.</a:t>
            </a:r>
            <a:endParaRPr lang="en-US" sz="2800" dirty="0" smtClean="0"/>
          </a:p>
          <a:p>
            <a:pPr marL="514350" indent="-514350" eaLnBrk="1" hangingPunct="1"/>
            <a:r>
              <a:rPr lang="sr-Cyrl-RS" sz="2800" dirty="0" smtClean="0"/>
              <a:t>П</a:t>
            </a:r>
            <a:r>
              <a:rPr lang="en-US" sz="2800" dirty="0" err="1" smtClean="0"/>
              <a:t>ровери</a:t>
            </a:r>
            <a:r>
              <a:rPr lang="en-US" sz="2800" dirty="0" smtClean="0"/>
              <a:t> </a:t>
            </a:r>
            <a:r>
              <a:rPr lang="en-US" sz="2800" dirty="0" err="1" smtClean="0"/>
              <a:t>све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примере</a:t>
            </a:r>
            <a:r>
              <a:rPr lang="sr-Cyrl-RS" sz="2800" dirty="0" smtClean="0"/>
              <a:t> који су били за вежбу</a:t>
            </a:r>
            <a:r>
              <a:rPr lang="en-US" sz="2800" dirty="0" smtClean="0"/>
              <a:t>.</a:t>
            </a:r>
            <a:endParaRPr lang="sr-Cyrl-RS" sz="28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5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146376" y="260648"/>
            <a:ext cx="997624" cy="864096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3284984"/>
            <a:ext cx="8257637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Коришћење калкулатора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sr-Cyrl-RS" dirty="0" smtClean="0"/>
              <a:t>Ако ти је потребно детаљније упутство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калкулатора</a:t>
            </a:r>
            <a:r>
              <a:rPr lang="sr-Cyrl-RS" dirty="0" smtClean="0"/>
              <a:t> </a:t>
            </a:r>
            <a:r>
              <a:rPr lang="en-US" dirty="0" smtClean="0"/>
              <a:t> </a:t>
            </a:r>
            <a:endParaRPr lang="sr-Cyrl-RS" dirty="0" smtClean="0"/>
          </a:p>
          <a:p>
            <a:pPr marL="0" indent="0" algn="ctr" eaLnBrk="1" hangingPunct="1">
              <a:buNone/>
            </a:pPr>
            <a:r>
              <a:rPr lang="sr-Cyrl-RS" dirty="0" smtClean="0"/>
              <a:t>потражи га на </a:t>
            </a:r>
            <a:r>
              <a:rPr lang="en-US" dirty="0" err="1" smtClean="0"/>
              <a:t>интернету</a:t>
            </a:r>
            <a:endParaRPr lang="en-US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dirty="0" smtClean="0"/>
              <a:t>и </a:t>
            </a:r>
            <a:r>
              <a:rPr lang="en-US" dirty="0" err="1" smtClean="0"/>
              <a:t>провери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урађене</a:t>
            </a:r>
            <a:r>
              <a:rPr lang="en-US" dirty="0" smtClean="0"/>
              <a:t> </a:t>
            </a:r>
            <a:r>
              <a:rPr lang="en-US" dirty="0" err="1" smtClean="0"/>
              <a:t>примере</a:t>
            </a:r>
            <a:r>
              <a:rPr lang="en-US" dirty="0" smtClean="0"/>
              <a:t>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5214938" y="5429250"/>
            <a:ext cx="3673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Calibri" pitchFamily="34" charset="0"/>
              </a:rPr>
              <a:t>Успех</a:t>
            </a:r>
            <a:r>
              <a:rPr lang="en-US" dirty="0">
                <a:latin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</a:rPr>
              <a:t>раду</a:t>
            </a:r>
            <a:r>
              <a:rPr lang="en-US" dirty="0">
                <a:latin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</a:rPr>
              <a:t>ти </a:t>
            </a:r>
            <a:r>
              <a:rPr lang="en-US" dirty="0" err="1" smtClean="0">
                <a:latin typeface="Calibri" pitchFamily="34" charset="0"/>
              </a:rPr>
              <a:t>жели</a:t>
            </a:r>
            <a:endParaRPr lang="en-US" dirty="0">
              <a:latin typeface="Calibri" pitchFamily="34" charset="0"/>
            </a:endParaRPr>
          </a:p>
          <a:p>
            <a:r>
              <a:rPr lang="sr-Cyrl-RS" dirty="0" smtClean="0">
                <a:latin typeface="Calibri" pitchFamily="34" charset="0"/>
              </a:rPr>
              <a:t>твоја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професорка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Јелена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Бошковић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profesorka.jelena@gmail.com</a:t>
            </a:r>
          </a:p>
        </p:txBody>
      </p:sp>
      <p:pic>
        <p:nvPicPr>
          <p:cNvPr id="5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146376" y="260648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27584" y="1484784"/>
            <a:ext cx="793122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000" dirty="0" smtClean="0">
                <a:latin typeface="+mn-lt"/>
                <a:cs typeface="+mn-cs"/>
              </a:rPr>
              <a:t>слајдове са:</a:t>
            </a:r>
            <a:endParaRPr lang="en-U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sr-Cyrl-R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000" dirty="0" smtClean="0">
                <a:latin typeface="+mn-lt"/>
                <a:cs typeface="+mn-cs"/>
              </a:rPr>
              <a:t>                 </a:t>
            </a:r>
            <a:r>
              <a:rPr lang="en-US" sz="2000" dirty="0" smtClean="0">
                <a:latin typeface="+mn-lt"/>
                <a:cs typeface="+mn-cs"/>
              </a:rPr>
              <a:t>  </a:t>
            </a:r>
            <a:r>
              <a:rPr lang="sr-Cyrl-RS" sz="2000" dirty="0" smtClean="0">
                <a:latin typeface="+mn-lt"/>
                <a:cs typeface="+mn-cs"/>
              </a:rPr>
              <a:t>чита</a:t>
            </a:r>
            <a:r>
              <a:rPr lang="en-US" sz="2000" dirty="0" smtClean="0">
                <a:latin typeface="+mn-lt"/>
                <a:cs typeface="+mn-cs"/>
              </a:rPr>
              <a:t>j</a:t>
            </a:r>
            <a:r>
              <a:rPr lang="sr-Cyrl-RS" sz="2000" dirty="0" smtClean="0">
                <a:latin typeface="+mn-lt"/>
                <a:cs typeface="+mn-cs"/>
              </a:rPr>
              <a:t> информативно, неће бити на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000" dirty="0" smtClean="0">
                <a:latin typeface="+mn-lt"/>
                <a:cs typeface="+mn-cs"/>
              </a:rPr>
              <a:t>                 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sr-Cyrl-RS" sz="2000" dirty="0" smtClean="0">
                <a:latin typeface="+mn-lt"/>
                <a:cs typeface="+mn-cs"/>
              </a:rPr>
              <a:t> контролном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sr-Cyrl-R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000" dirty="0" smtClean="0">
                <a:latin typeface="+mn-lt"/>
                <a:cs typeface="+mn-cs"/>
              </a:rPr>
              <a:t>		  </a:t>
            </a:r>
            <a:r>
              <a:rPr lang="en-US" sz="2000" dirty="0" smtClean="0">
                <a:latin typeface="+mn-lt"/>
                <a:cs typeface="+mn-cs"/>
              </a:rPr>
              <a:t> </a:t>
            </a:r>
            <a:r>
              <a:rPr lang="sr-Cyrl-RS" sz="2000" dirty="0" smtClean="0">
                <a:latin typeface="+mn-lt"/>
                <a:cs typeface="+mn-cs"/>
              </a:rPr>
              <a:t>биће на контролном! </a:t>
            </a:r>
            <a:endParaRPr lang="en-U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latin typeface="+mn-lt"/>
                <a:cs typeface="+mn-cs"/>
              </a:rPr>
              <a:t>		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sz="2000" dirty="0" smtClean="0">
                <a:latin typeface="+mn-lt"/>
                <a:cs typeface="+mn-cs"/>
              </a:rPr>
              <a:t>		   </a:t>
            </a:r>
            <a:r>
              <a:rPr lang="sr-Cyrl-RS" sz="2000" dirty="0" smtClean="0">
                <a:latin typeface="+mn-lt"/>
                <a:cs typeface="+mn-cs"/>
              </a:rPr>
              <a:t>провежбај</a:t>
            </a:r>
            <a:endParaRPr lang="en-US" sz="2000" dirty="0" smtClean="0"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en-US" sz="2000" dirty="0" smtClean="0">
              <a:latin typeface="+mn-lt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sz="2000" dirty="0" smtClean="0">
                <a:latin typeface="+mn-lt"/>
                <a:cs typeface="+mn-cs"/>
              </a:rPr>
              <a:t>		</a:t>
            </a:r>
            <a:r>
              <a:rPr lang="sr-Cyrl-RS" sz="2000" dirty="0" smtClean="0">
                <a:latin typeface="+mn-lt"/>
                <a:cs typeface="+mn-cs"/>
              </a:rPr>
              <a:t>  </a:t>
            </a:r>
            <a:r>
              <a:rPr lang="sr-Cyrl-RS" sz="2000" dirty="0" smtClean="0">
                <a:latin typeface="+mn-lt"/>
              </a:rPr>
              <a:t>потражи - анализирај</a:t>
            </a:r>
            <a:endParaRPr lang="sr-Cyrl-RS" sz="2000" dirty="0" smtClean="0">
              <a:latin typeface="+mn-lt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r-Cyrl-RS" sz="2000" dirty="0" smtClean="0">
                <a:latin typeface="+mn-lt"/>
                <a:cs typeface="+mn-cs"/>
              </a:rPr>
              <a:t>								Срећно!</a:t>
            </a:r>
            <a:endParaRPr kumimoji="0" lang="sr-Cyrl-R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sr-Cyrl-RS" dirty="0" smtClean="0"/>
              <a:t>Како користите презентацију</a:t>
            </a:r>
            <a:endParaRPr lang="sr-Cyrl-CS" dirty="0"/>
          </a:p>
        </p:txBody>
      </p:sp>
      <p:pic>
        <p:nvPicPr>
          <p:cNvPr id="4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755576" y="2060848"/>
            <a:ext cx="1008112" cy="915346"/>
          </a:xfrm>
          <a:prstGeom prst="rect">
            <a:avLst/>
          </a:prstGeom>
          <a:noFill/>
        </p:spPr>
      </p:pic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7812360" y="188640"/>
            <a:ext cx="1080120" cy="980728"/>
          </a:xfrm>
          <a:prstGeom prst="rect">
            <a:avLst/>
          </a:prstGeom>
          <a:noFill/>
        </p:spPr>
      </p:pic>
      <p:sp>
        <p:nvSpPr>
          <p:cNvPr id="20482" name="AutoShape 2" descr="Ð ÐµÐ·ÑÐ»ÑÐ°Ñ ÑÐ»Ð¸ÐºÐ° Ð·Ð° info smil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sp>
        <p:nvSpPr>
          <p:cNvPr id="20484" name="AutoShape 4" descr="Ð ÐµÐ·ÑÐ»ÑÐ°Ñ ÑÐ»Ð¸ÐºÐ° Ð·Ð° info smil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pic>
        <p:nvPicPr>
          <p:cNvPr id="20486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3568" y="5517232"/>
            <a:ext cx="997624" cy="864096"/>
          </a:xfrm>
          <a:prstGeom prst="rect">
            <a:avLst/>
          </a:prstGeom>
          <a:noFill/>
        </p:spPr>
      </p:pic>
      <p:pic>
        <p:nvPicPr>
          <p:cNvPr id="11" name="Picture 10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356992"/>
            <a:ext cx="792088" cy="792088"/>
          </a:xfrm>
          <a:prstGeom prst="rect">
            <a:avLst/>
          </a:prstGeom>
          <a:noFill/>
        </p:spPr>
      </p:pic>
      <p:pic>
        <p:nvPicPr>
          <p:cNvPr id="2052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365104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Број</a:t>
            </a:r>
            <a:r>
              <a:rPr lang="sr-Cyrl-RS" dirty="0" smtClean="0"/>
              <a:t>ев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системи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343150"/>
            <a:ext cx="8229600" cy="2076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dirty="0" smtClean="0"/>
              <a:t>Потреба стварања назива и знакова за веће бројеве  доводи до развијања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dirty="0" smtClean="0"/>
              <a:t>бројевних система</a:t>
            </a:r>
            <a:r>
              <a:rPr lang="en-US" dirty="0" smtClean="0"/>
              <a:t>.</a:t>
            </a:r>
          </a:p>
        </p:txBody>
      </p:sp>
      <p:pic>
        <p:nvPicPr>
          <p:cNvPr id="6" name="Picture 5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Подела</a:t>
            </a:r>
            <a:r>
              <a:rPr lang="en-US" dirty="0" smtClean="0"/>
              <a:t> </a:t>
            </a:r>
            <a:r>
              <a:rPr lang="en-US" dirty="0" err="1" smtClean="0"/>
              <a:t>бројевних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31640" y="2852936"/>
            <a:ext cx="6856040" cy="1531938"/>
          </a:xfrm>
        </p:spPr>
        <p:txBody>
          <a:bodyPr/>
          <a:lstStyle/>
          <a:p>
            <a:pPr eaLnBrk="1" hangingPunct="1"/>
            <a:r>
              <a:rPr lang="en-US" dirty="0" err="1" smtClean="0"/>
              <a:t>Непозициони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sr-Cyrl-RS" dirty="0" smtClean="0"/>
              <a:t>ев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системи</a:t>
            </a:r>
            <a:endParaRPr lang="en-US" dirty="0" smtClean="0"/>
          </a:p>
          <a:p>
            <a:pPr eaLnBrk="1" hangingPunct="1"/>
            <a:r>
              <a:rPr lang="en-US" dirty="0" err="1" smtClean="0"/>
              <a:t>Позициони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sr-Cyrl-RS" dirty="0" smtClean="0"/>
              <a:t>ев</a:t>
            </a:r>
            <a:r>
              <a:rPr lang="en-US" dirty="0" err="1" smtClean="0"/>
              <a:t>ни</a:t>
            </a:r>
            <a:r>
              <a:rPr lang="en-US" dirty="0" smtClean="0"/>
              <a:t> </a:t>
            </a:r>
            <a:r>
              <a:rPr lang="en-US" dirty="0" err="1" smtClean="0"/>
              <a:t>системи</a:t>
            </a:r>
            <a:endParaRPr lang="en-US" dirty="0" smtClean="0"/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Непозициони</a:t>
            </a:r>
            <a:r>
              <a:rPr lang="en-US" dirty="0" smtClean="0"/>
              <a:t> </a:t>
            </a:r>
            <a:r>
              <a:rPr lang="en-US" dirty="0" err="1" smtClean="0"/>
              <a:t>бројевни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081213"/>
            <a:ext cx="8229600" cy="2514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Симбол који означава број (цифра) </a:t>
            </a: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има исту вредност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b="1" smtClean="0"/>
              <a:t>независно</a:t>
            </a:r>
            <a:r>
              <a:rPr lang="ru-RU" smtClean="0"/>
              <a:t> од тога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на којој се </a:t>
            </a:r>
            <a:r>
              <a:rPr lang="ru-RU" b="1" smtClean="0">
                <a:solidFill>
                  <a:srgbClr val="FF0000"/>
                </a:solidFill>
              </a:rPr>
              <a:t>позицији</a:t>
            </a:r>
            <a:r>
              <a:rPr lang="ru-RU" smtClean="0"/>
              <a:t> налази у запису броја.</a:t>
            </a:r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Непозициони</a:t>
            </a:r>
            <a:r>
              <a:rPr lang="en-US" dirty="0" smtClean="0"/>
              <a:t> </a:t>
            </a:r>
            <a:r>
              <a:rPr lang="en-US" dirty="0" err="1" smtClean="0"/>
              <a:t>бројевни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dirty="0" smtClean="0"/>
              <a:t>Пример: римски бројевни систем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dirty="0" err="1" smtClean="0"/>
              <a:t>Цирфре</a:t>
            </a:r>
            <a:r>
              <a:rPr lang="en-US" dirty="0" smtClean="0"/>
              <a:t> </a:t>
            </a:r>
            <a:r>
              <a:rPr lang="en-US" dirty="0" err="1" smtClean="0"/>
              <a:t>римског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sr-Cyrl-RS" dirty="0" smtClean="0"/>
              <a:t>ев</a:t>
            </a:r>
            <a:r>
              <a:rPr lang="en-US" dirty="0" err="1" smtClean="0"/>
              <a:t>ног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:</a:t>
            </a: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124200"/>
          <a:ext cx="7924798" cy="1280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100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500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1000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10" name="Content Placeholder 2"/>
          <p:cNvSpPr txBox="1">
            <a:spLocks/>
          </p:cNvSpPr>
          <p:nvPr/>
        </p:nvSpPr>
        <p:spPr bwMode="auto">
          <a:xfrm>
            <a:off x="433388" y="4835525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Цифра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има вредност  „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један</a:t>
            </a:r>
            <a:r>
              <a:rPr lang="en-US" sz="3200">
                <a:latin typeface="Calibri" pitchFamily="34" charset="0"/>
              </a:rPr>
              <a:t>“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и у броју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IV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и у броју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VI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>
              <a:latin typeface="Calibri" pitchFamily="34" charset="0"/>
            </a:endParaRPr>
          </a:p>
        </p:txBody>
      </p:sp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143000"/>
          </a:xfrm>
        </p:spPr>
        <p:txBody>
          <a:bodyPr/>
          <a:lstStyle/>
          <a:p>
            <a:r>
              <a:rPr lang="sr-Cyrl-RS" dirty="0" smtClean="0"/>
              <a:t>Запиши као римске бројеве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(14)</a:t>
            </a:r>
            <a:r>
              <a:rPr lang="sr-Cyrl-RS" baseline="-25000" dirty="0" smtClean="0"/>
              <a:t>10</a:t>
            </a:r>
            <a:r>
              <a:rPr lang="sr-Cyrl-RS" dirty="0" smtClean="0"/>
              <a:t>=</a:t>
            </a:r>
          </a:p>
          <a:p>
            <a:r>
              <a:rPr lang="sr-Cyrl-RS" dirty="0" smtClean="0"/>
              <a:t>(15)</a:t>
            </a:r>
            <a:r>
              <a:rPr lang="sr-Cyrl-RS" baseline="-25000" dirty="0" smtClean="0"/>
              <a:t>10</a:t>
            </a:r>
            <a:r>
              <a:rPr lang="sr-Cyrl-RS" dirty="0" smtClean="0"/>
              <a:t>=</a:t>
            </a:r>
            <a:endParaRPr lang="sr-Cyrl-CS" dirty="0" smtClean="0"/>
          </a:p>
          <a:p>
            <a:r>
              <a:rPr lang="sr-Cyrl-RS" dirty="0" smtClean="0"/>
              <a:t>(18)</a:t>
            </a:r>
            <a:r>
              <a:rPr lang="sr-Cyrl-RS" baseline="-25000" dirty="0" smtClean="0"/>
              <a:t>10</a:t>
            </a:r>
            <a:r>
              <a:rPr lang="sr-Cyrl-RS" dirty="0" smtClean="0"/>
              <a:t>=</a:t>
            </a:r>
            <a:endParaRPr lang="sr-Cyrl-CS" dirty="0" smtClean="0"/>
          </a:p>
          <a:p>
            <a:r>
              <a:rPr lang="sr-Cyrl-RS" dirty="0" smtClean="0"/>
              <a:t>(19)</a:t>
            </a:r>
            <a:r>
              <a:rPr lang="sr-Cyrl-RS" baseline="-25000" dirty="0" smtClean="0"/>
              <a:t>10</a:t>
            </a:r>
            <a:r>
              <a:rPr lang="sr-Cyrl-RS" dirty="0" smtClean="0"/>
              <a:t>=</a:t>
            </a:r>
            <a:endParaRPr lang="sr-Cyrl-CS" dirty="0" smtClean="0"/>
          </a:p>
          <a:p>
            <a:r>
              <a:rPr lang="sr-Cyrl-RS" dirty="0" smtClean="0"/>
              <a:t>(2018)</a:t>
            </a:r>
            <a:r>
              <a:rPr lang="sr-Cyrl-RS" baseline="-25000" dirty="0" smtClean="0"/>
              <a:t>10</a:t>
            </a:r>
            <a:r>
              <a:rPr lang="sr-Cyrl-RS" dirty="0" smtClean="0"/>
              <a:t>=</a:t>
            </a:r>
            <a:endParaRPr lang="sr-Cyrl-CS" dirty="0" smtClean="0"/>
          </a:p>
          <a:p>
            <a:endParaRPr lang="sr-Cyrl-CS" dirty="0"/>
          </a:p>
        </p:txBody>
      </p:sp>
      <p:pic>
        <p:nvPicPr>
          <p:cNvPr id="5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616" y="18864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Позициони бројевни систем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2397125"/>
            <a:ext cx="8229600" cy="1676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Ц</a:t>
            </a:r>
            <a:r>
              <a:rPr lang="ru-RU" dirty="0" smtClean="0"/>
              <a:t>ифра има различиту вредност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у зависности </a:t>
            </a:r>
            <a:r>
              <a:rPr lang="ru-RU" dirty="0" smtClean="0"/>
              <a:t>од тога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 којој се </a:t>
            </a:r>
            <a:r>
              <a:rPr lang="ru-RU" b="1" dirty="0" smtClean="0">
                <a:solidFill>
                  <a:srgbClr val="FF0000"/>
                </a:solidFill>
              </a:rPr>
              <a:t>позицији</a:t>
            </a:r>
            <a:r>
              <a:rPr lang="ru-RU" dirty="0" smtClean="0"/>
              <a:t> налази у запису броја. </a:t>
            </a:r>
            <a:endParaRPr lang="en-US" dirty="0"/>
          </a:p>
        </p:txBody>
      </p:sp>
      <p:pic>
        <p:nvPicPr>
          <p:cNvPr id="4" name="Picture 3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60648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1847</Words>
  <Application>Microsoft Office PowerPoint</Application>
  <PresentationFormat>On-screen Show (4:3)</PresentationFormat>
  <Paragraphs>611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Бројeвни системи</vt:lpstr>
      <vt:lpstr>Број</vt:lpstr>
      <vt:lpstr>Цифра</vt:lpstr>
      <vt:lpstr>Бројевни системи</vt:lpstr>
      <vt:lpstr>Подела бројевних система</vt:lpstr>
      <vt:lpstr>Непозициони бројевни систем</vt:lpstr>
      <vt:lpstr>Непозициони бројевни систем</vt:lpstr>
      <vt:lpstr>Запиши као римске бројеве</vt:lpstr>
      <vt:lpstr>Позициони бројевни систем</vt:lpstr>
      <vt:lpstr>Позициони бројевни систем</vt:lpstr>
      <vt:lpstr>Зашто декадни?</vt:lpstr>
      <vt:lpstr>Зашто бинарни?</vt:lpstr>
      <vt:lpstr>Зашто  октални и хексадекадни?</vt:lpstr>
      <vt:lpstr>Општи облик записа броја позиционог бројевног система</vt:lpstr>
      <vt:lpstr>Општи облик записа декадног броја</vt:lpstr>
      <vt:lpstr>Превођење из  декадног у бинарни</vt:lpstr>
      <vt:lpstr>Превођење из  декадног у бинарни</vt:lpstr>
      <vt:lpstr>Превођење из  бинарног у декадни</vt:lpstr>
      <vt:lpstr>Превођење из  бинарног у декадни</vt:lpstr>
      <vt:lpstr>Превођење из  декадног у октални</vt:lpstr>
      <vt:lpstr>Превођење из  окталног у декадни</vt:lpstr>
      <vt:lpstr>Превођење из  декадног у хексадекадни</vt:lpstr>
      <vt:lpstr>Превођење из  хексадекадног у декадни</vt:lpstr>
      <vt:lpstr>Превођење из  бинарног у хексадекадни</vt:lpstr>
      <vt:lpstr>Реши задатке</vt:lpstr>
      <vt:lpstr>Примери коришћења  хексадекадног записа броја</vt:lpstr>
      <vt:lpstr>Примери записа  боја на рачунару</vt:lpstr>
      <vt:lpstr>Попуни табелу</vt:lpstr>
      <vt:lpstr>Закључак</vt:lpstr>
      <vt:lpstr>Основне рачунске операције у бинарном бројном систему</vt:lpstr>
      <vt:lpstr>Сабери бројеве:</vt:lpstr>
      <vt:lpstr>Основне рачунске операције у бинарном бројном систему</vt:lpstr>
      <vt:lpstr>Основне рачунске операције у бинарном бројном систему</vt:lpstr>
      <vt:lpstr>Основне рачунске операције у бинарном бројном систему</vt:lpstr>
      <vt:lpstr>Коришћење калкулатора</vt:lpstr>
      <vt:lpstr>Коришћење калкулатора</vt:lpstr>
      <vt:lpstr>Како користите презентацију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boskovic</dc:creator>
  <cp:lastModifiedBy>LelaSB</cp:lastModifiedBy>
  <cp:revision>117</cp:revision>
  <dcterms:created xsi:type="dcterms:W3CDTF">2015-09-18T04:27:55Z</dcterms:created>
  <dcterms:modified xsi:type="dcterms:W3CDTF">2018-10-13T20:43:15Z</dcterms:modified>
</cp:coreProperties>
</file>